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8" r:id="rId3"/>
    <p:sldId id="279" r:id="rId4"/>
    <p:sldId id="257" r:id="rId5"/>
    <p:sldId id="258" r:id="rId6"/>
    <p:sldId id="268" r:id="rId7"/>
    <p:sldId id="259" r:id="rId8"/>
    <p:sldId id="288" r:id="rId9"/>
    <p:sldId id="271" r:id="rId10"/>
    <p:sldId id="274" r:id="rId11"/>
    <p:sldId id="272" r:id="rId12"/>
    <p:sldId id="273" r:id="rId13"/>
    <p:sldId id="287" r:id="rId14"/>
    <p:sldId id="282" r:id="rId15"/>
    <p:sldId id="283" r:id="rId16"/>
    <p:sldId id="284" r:id="rId17"/>
    <p:sldId id="285" r:id="rId18"/>
    <p:sldId id="286" r:id="rId19"/>
    <p:sldId id="260" r:id="rId20"/>
    <p:sldId id="289" r:id="rId21"/>
    <p:sldId id="261" r:id="rId22"/>
    <p:sldId id="262" r:id="rId23"/>
    <p:sldId id="263" r:id="rId24"/>
    <p:sldId id="264"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Elen" initials="JE" lastIdx="4" clrIdx="0">
    <p:extLst>
      <p:ext uri="{19B8F6BF-5375-455C-9EA6-DF929625EA0E}">
        <p15:presenceInfo xmlns:p15="http://schemas.microsoft.com/office/powerpoint/2012/main" userId="S-1-5-21-4060015860-3155939536-3220560164-12682" providerId="AD"/>
      </p:ext>
    </p:extLst>
  </p:cmAuthor>
  <p:cmAuthor id="2" name="Joke Torbeyns" initials="JT" lastIdx="3" clrIdx="1">
    <p:extLst>
      <p:ext uri="{19B8F6BF-5375-455C-9EA6-DF929625EA0E}">
        <p15:presenceInfo xmlns:p15="http://schemas.microsoft.com/office/powerpoint/2012/main" userId="S-1-5-21-4060015860-3155939536-3220560164-12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617"/>
  </p:normalViewPr>
  <p:slideViewPr>
    <p:cSldViewPr snapToGrid="0">
      <p:cViewPr varScale="1">
        <p:scale>
          <a:sx n="82" d="100"/>
          <a:sy n="82" d="100"/>
        </p:scale>
        <p:origin x="62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4260D-F823-4F0F-8902-36E34C5FE8C1}" type="datetimeFigureOut">
              <a:rPr lang="nl-BE" smtClean="0"/>
              <a:t>8/09/2021</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E58CB-E01F-4399-993B-C8F5E2E0C69E}" type="slidenum">
              <a:rPr lang="nl-BE" smtClean="0"/>
              <a:t>‹Nr.›</a:t>
            </a:fld>
            <a:endParaRPr lang="nl-BE"/>
          </a:p>
        </p:txBody>
      </p:sp>
    </p:spTree>
    <p:extLst>
      <p:ext uri="{BB962C8B-B14F-4D97-AF65-F5344CB8AC3E}">
        <p14:creationId xmlns:p14="http://schemas.microsoft.com/office/powerpoint/2010/main" val="99770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9EE58CB-E01F-4399-993B-C8F5E2E0C69E}" type="slidenum">
              <a:rPr lang="nl-BE" smtClean="0"/>
              <a:t>4</a:t>
            </a:fld>
            <a:endParaRPr lang="nl-BE"/>
          </a:p>
        </p:txBody>
      </p:sp>
    </p:spTree>
    <p:extLst>
      <p:ext uri="{BB962C8B-B14F-4D97-AF65-F5344CB8AC3E}">
        <p14:creationId xmlns:p14="http://schemas.microsoft.com/office/powerpoint/2010/main" val="291191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9EE58CB-E01F-4399-993B-C8F5E2E0C69E}" type="slidenum">
              <a:rPr lang="nl-BE" smtClean="0"/>
              <a:t>5</a:t>
            </a:fld>
            <a:endParaRPr lang="nl-BE"/>
          </a:p>
        </p:txBody>
      </p:sp>
    </p:spTree>
    <p:extLst>
      <p:ext uri="{BB962C8B-B14F-4D97-AF65-F5344CB8AC3E}">
        <p14:creationId xmlns:p14="http://schemas.microsoft.com/office/powerpoint/2010/main" val="393728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9EE58CB-E01F-4399-993B-C8F5E2E0C69E}" type="slidenum">
              <a:rPr lang="nl-BE" smtClean="0"/>
              <a:t>6</a:t>
            </a:fld>
            <a:endParaRPr lang="nl-BE"/>
          </a:p>
        </p:txBody>
      </p:sp>
    </p:spTree>
    <p:extLst>
      <p:ext uri="{BB962C8B-B14F-4D97-AF65-F5344CB8AC3E}">
        <p14:creationId xmlns:p14="http://schemas.microsoft.com/office/powerpoint/2010/main" val="198517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9EE58CB-E01F-4399-993B-C8F5E2E0C69E}" type="slidenum">
              <a:rPr lang="nl-BE" smtClean="0"/>
              <a:t>7</a:t>
            </a:fld>
            <a:endParaRPr lang="nl-BE"/>
          </a:p>
        </p:txBody>
      </p:sp>
    </p:spTree>
    <p:extLst>
      <p:ext uri="{BB962C8B-B14F-4D97-AF65-F5344CB8AC3E}">
        <p14:creationId xmlns:p14="http://schemas.microsoft.com/office/powerpoint/2010/main" val="199377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A9EE58CB-E01F-4399-993B-C8F5E2E0C69E}" type="slidenum">
              <a:rPr lang="nl-BE" smtClean="0"/>
              <a:t>21</a:t>
            </a:fld>
            <a:endParaRPr lang="nl-BE"/>
          </a:p>
        </p:txBody>
      </p:sp>
    </p:spTree>
    <p:extLst>
      <p:ext uri="{BB962C8B-B14F-4D97-AF65-F5344CB8AC3E}">
        <p14:creationId xmlns:p14="http://schemas.microsoft.com/office/powerpoint/2010/main" val="256243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73D4434-B24E-4EE2-9C89-A043133B6D69}" type="datetimeFigureOut">
              <a:rPr lang="nl-BE" smtClean="0"/>
              <a:t>8/09/2021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243066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73D4434-B24E-4EE2-9C89-A043133B6D69}" type="datetimeFigureOut">
              <a:rPr lang="nl-BE" smtClean="0"/>
              <a:t>8/09/2021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13359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73D4434-B24E-4EE2-9C89-A043133B6D69}" type="datetimeFigureOut">
              <a:rPr lang="nl-BE" smtClean="0"/>
              <a:t>8/09/2021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86023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73D4434-B24E-4EE2-9C89-A043133B6D69}" type="datetimeFigureOut">
              <a:rPr lang="nl-BE" smtClean="0"/>
              <a:t>8/09/2021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110094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3D4434-B24E-4EE2-9C89-A043133B6D69}" type="datetimeFigureOut">
              <a:rPr lang="nl-BE" smtClean="0"/>
              <a:t>8/09/2021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170558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73D4434-B24E-4EE2-9C89-A043133B6D69}" type="datetimeFigureOut">
              <a:rPr lang="nl-BE" smtClean="0"/>
              <a:t>8/09/2021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367824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73D4434-B24E-4EE2-9C89-A043133B6D69}" type="datetimeFigureOut">
              <a:rPr lang="nl-BE" smtClean="0"/>
              <a:t>8/09/2021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253078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73D4434-B24E-4EE2-9C89-A043133B6D69}" type="datetimeFigureOut">
              <a:rPr lang="nl-BE" smtClean="0"/>
              <a:t>8/09/2021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312201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D4434-B24E-4EE2-9C89-A043133B6D69}" type="datetimeFigureOut">
              <a:rPr lang="nl-BE" smtClean="0"/>
              <a:t>8/09/2021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45496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D4434-B24E-4EE2-9C89-A043133B6D69}" type="datetimeFigureOut">
              <a:rPr lang="nl-BE" smtClean="0"/>
              <a:t>8/09/2021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250912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3D4434-B24E-4EE2-9C89-A043133B6D69}" type="datetimeFigureOut">
              <a:rPr lang="nl-BE" smtClean="0"/>
              <a:t>8/09/2021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9ABABB4-1581-4B17-A122-647B9A446CC5}" type="slidenum">
              <a:rPr lang="nl-BE" smtClean="0"/>
              <a:t>‹Nr.›</a:t>
            </a:fld>
            <a:endParaRPr lang="nl-BE"/>
          </a:p>
        </p:txBody>
      </p:sp>
    </p:spTree>
    <p:extLst>
      <p:ext uri="{BB962C8B-B14F-4D97-AF65-F5344CB8AC3E}">
        <p14:creationId xmlns:p14="http://schemas.microsoft.com/office/powerpoint/2010/main" val="306132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D4434-B24E-4EE2-9C89-A043133B6D69}" type="datetimeFigureOut">
              <a:rPr lang="nl-BE" smtClean="0"/>
              <a:t>8/09/2021</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BABB4-1581-4B17-A122-647B9A446CC5}" type="slidenum">
              <a:rPr lang="nl-BE" smtClean="0"/>
              <a:t>‹Nr.›</a:t>
            </a:fld>
            <a:endParaRPr lang="nl-BE"/>
          </a:p>
        </p:txBody>
      </p:sp>
    </p:spTree>
    <p:extLst>
      <p:ext uri="{BB962C8B-B14F-4D97-AF65-F5344CB8AC3E}">
        <p14:creationId xmlns:p14="http://schemas.microsoft.com/office/powerpoint/2010/main" val="404076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patthomson.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l-BE" dirty="0"/>
              <a:t>Writing for your research community, writing for </a:t>
            </a:r>
            <a:r>
              <a:rPr lang="nl-BE"/>
              <a:t>thr European </a:t>
            </a:r>
            <a:r>
              <a:rPr lang="nl-BE" dirty="0"/>
              <a:t>Educational Research Journal (EERJ) </a:t>
            </a:r>
          </a:p>
        </p:txBody>
      </p:sp>
      <p:sp>
        <p:nvSpPr>
          <p:cNvPr id="3" name="Subtitle 2"/>
          <p:cNvSpPr>
            <a:spLocks noGrp="1"/>
          </p:cNvSpPr>
          <p:nvPr>
            <p:ph type="subTitle" idx="1"/>
          </p:nvPr>
        </p:nvSpPr>
        <p:spPr>
          <a:xfrm>
            <a:off x="1524000" y="3602038"/>
            <a:ext cx="9144000" cy="2591372"/>
          </a:xfrm>
        </p:spPr>
        <p:txBody>
          <a:bodyPr>
            <a:normAutofit/>
          </a:bodyPr>
          <a:lstStyle/>
          <a:p>
            <a:pPr marL="82550"/>
            <a:endParaRPr lang="en-US" b="1" dirty="0">
              <a:latin typeface="Calibri" pitchFamily="34" charset="0"/>
            </a:endParaRPr>
          </a:p>
          <a:p>
            <a:pPr marL="82550"/>
            <a:r>
              <a:rPr lang="en-US" dirty="0"/>
              <a:t>Wednesday, 3 September 2021  </a:t>
            </a:r>
          </a:p>
          <a:p>
            <a:pPr marL="82550"/>
            <a:r>
              <a:rPr lang="en-US" sz="2300" b="1" dirty="0">
                <a:latin typeface="Calibri" pitchFamily="34" charset="0"/>
                <a:ea typeface="ＭＳ Ｐゴシック" pitchFamily="34" charset="-128"/>
              </a:rPr>
              <a:t>Paolo </a:t>
            </a:r>
            <a:r>
              <a:rPr lang="en-US" sz="2300" b="1" dirty="0" err="1">
                <a:latin typeface="Calibri" pitchFamily="34" charset="0"/>
                <a:ea typeface="ＭＳ Ｐゴシック" pitchFamily="34" charset="-128"/>
              </a:rPr>
              <a:t>Landri</a:t>
            </a:r>
            <a:endParaRPr lang="en-US" sz="2300" b="1" dirty="0">
              <a:latin typeface="Calibri" pitchFamily="34" charset="0"/>
              <a:ea typeface="ＭＳ Ｐゴシック" pitchFamily="34" charset="-128"/>
            </a:endParaRPr>
          </a:p>
          <a:p>
            <a:r>
              <a:rPr lang="en-US" sz="1700" dirty="0">
                <a:latin typeface="Calibri" pitchFamily="34" charset="0"/>
                <a:ea typeface="ＭＳ Ｐゴシック" pitchFamily="34" charset="-128"/>
              </a:rPr>
              <a:t>Drawing on a presentation by Eric </a:t>
            </a:r>
            <a:r>
              <a:rPr lang="en-US" sz="1700" dirty="0" err="1">
                <a:latin typeface="Calibri" pitchFamily="34" charset="0"/>
                <a:ea typeface="ＭＳ Ｐゴシック" pitchFamily="34" charset="-128"/>
              </a:rPr>
              <a:t>Mangez</a:t>
            </a:r>
            <a:r>
              <a:rPr lang="en-US" sz="1700" dirty="0">
                <a:latin typeface="Calibri" pitchFamily="34" charset="0"/>
                <a:ea typeface="ＭＳ Ｐゴシック" pitchFamily="34" charset="-128"/>
              </a:rPr>
              <a:t>, </a:t>
            </a:r>
            <a:r>
              <a:rPr lang="en-US" sz="1700" dirty="0" err="1">
                <a:latin typeface="Calibri" pitchFamily="34" charset="0"/>
                <a:ea typeface="ＭＳ Ｐゴシック" pitchFamily="34" charset="-128"/>
              </a:rPr>
              <a:t>Université</a:t>
            </a:r>
            <a:r>
              <a:rPr lang="en-US" sz="1700" dirty="0">
                <a:latin typeface="Calibri" pitchFamily="34" charset="0"/>
                <a:ea typeface="ＭＳ Ｐゴシック" pitchFamily="34" charset="-128"/>
              </a:rPr>
              <a:t> de Louvain, Belgium</a:t>
            </a:r>
          </a:p>
          <a:p>
            <a:r>
              <a:rPr lang="en-US" sz="1700" dirty="0">
                <a:latin typeface="Calibri" pitchFamily="34" charset="0"/>
                <a:ea typeface="ＭＳ Ｐゴシック" pitchFamily="34" charset="-128"/>
              </a:rPr>
              <a:t>Maarten Simons, University of Leuven, Belgium</a:t>
            </a:r>
          </a:p>
          <a:p>
            <a:r>
              <a:rPr lang="en-US" sz="1700" dirty="0">
                <a:latin typeface="Calibri" pitchFamily="34" charset="0"/>
                <a:ea typeface="ＭＳ Ｐゴシック" pitchFamily="34" charset="-128"/>
              </a:rPr>
              <a:t>(</a:t>
            </a:r>
            <a:r>
              <a:rPr lang="en-US" sz="1700" dirty="0" err="1">
                <a:latin typeface="Calibri" pitchFamily="34" charset="0"/>
                <a:ea typeface="ＭＳ Ｐゴシック" pitchFamily="34" charset="-128"/>
              </a:rPr>
              <a:t>ppt</a:t>
            </a:r>
            <a:r>
              <a:rPr lang="en-US" sz="1700" dirty="0">
                <a:latin typeface="Calibri" pitchFamily="34" charset="0"/>
                <a:ea typeface="ＭＳ Ｐゴシック" pitchFamily="34" charset="-128"/>
              </a:rPr>
              <a:t> with support of Jan </a:t>
            </a:r>
            <a:r>
              <a:rPr lang="en-US" sz="1700" dirty="0" err="1">
                <a:latin typeface="Calibri" pitchFamily="34" charset="0"/>
                <a:ea typeface="ＭＳ Ｐゴシック" pitchFamily="34" charset="-128"/>
              </a:rPr>
              <a:t>Elen</a:t>
            </a:r>
            <a:r>
              <a:rPr lang="en-US" sz="1700" dirty="0">
                <a:latin typeface="Calibri" pitchFamily="34" charset="0"/>
                <a:ea typeface="ＭＳ Ｐゴシック" pitchFamily="34" charset="-128"/>
              </a:rPr>
              <a:t>, Joke </a:t>
            </a:r>
            <a:r>
              <a:rPr lang="en-US" sz="1700" dirty="0" err="1">
                <a:latin typeface="Calibri" pitchFamily="34" charset="0"/>
                <a:ea typeface="ＭＳ Ｐゴシック" pitchFamily="34" charset="-128"/>
              </a:rPr>
              <a:t>Torbyns</a:t>
            </a:r>
            <a:r>
              <a:rPr lang="en-US" sz="1700" dirty="0">
                <a:latin typeface="Calibri" pitchFamily="34" charset="0"/>
                <a:ea typeface="ＭＳ Ｐゴシック" pitchFamily="34" charset="-128"/>
              </a:rPr>
              <a:t>)</a:t>
            </a:r>
            <a:endParaRPr lang="en-US" sz="1700" dirty="0">
              <a:latin typeface="Calibri" pitchFamily="34" charset="0"/>
            </a:endParaRPr>
          </a:p>
          <a:p>
            <a:endParaRPr lang="nl-BE" dirty="0"/>
          </a:p>
        </p:txBody>
      </p:sp>
    </p:spTree>
    <p:extLst>
      <p:ext uri="{BB962C8B-B14F-4D97-AF65-F5344CB8AC3E}">
        <p14:creationId xmlns:p14="http://schemas.microsoft.com/office/powerpoint/2010/main" val="185247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605" y="803064"/>
            <a:ext cx="4877753" cy="5040630"/>
          </a:xfrm>
          <a:prstGeom prst="rect">
            <a:avLst/>
          </a:prstGeom>
        </p:spPr>
      </p:pic>
      <p:pic>
        <p:nvPicPr>
          <p:cNvPr id="3" name="Picture 2"/>
          <p:cNvPicPr>
            <a:picLocks noChangeAspect="1"/>
          </p:cNvPicPr>
          <p:nvPr/>
        </p:nvPicPr>
        <p:blipFill>
          <a:blip r:embed="rId3"/>
          <a:stretch>
            <a:fillRect/>
          </a:stretch>
        </p:blipFill>
        <p:spPr>
          <a:xfrm>
            <a:off x="5715171" y="668898"/>
            <a:ext cx="4946333" cy="5049203"/>
          </a:xfrm>
          <a:prstGeom prst="rect">
            <a:avLst/>
          </a:prstGeom>
        </p:spPr>
      </p:pic>
      <p:sp>
        <p:nvSpPr>
          <p:cNvPr id="10" name="Right Arrow 9"/>
          <p:cNvSpPr/>
          <p:nvPr/>
        </p:nvSpPr>
        <p:spPr>
          <a:xfrm rot="18592789">
            <a:off x="4461955" y="2300935"/>
            <a:ext cx="1632714" cy="732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l 10"/>
          <p:cNvSpPr/>
          <p:nvPr/>
        </p:nvSpPr>
        <p:spPr>
          <a:xfrm>
            <a:off x="175792" y="4023682"/>
            <a:ext cx="5629107" cy="20688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7800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37449" y="361269"/>
            <a:ext cx="4606766" cy="6177439"/>
          </a:xfrm>
          <a:prstGeom prst="rect">
            <a:avLst/>
          </a:prstGeom>
        </p:spPr>
      </p:pic>
      <p:pic>
        <p:nvPicPr>
          <p:cNvPr id="4" name="Picture 3"/>
          <p:cNvPicPr>
            <a:picLocks noChangeAspect="1"/>
          </p:cNvPicPr>
          <p:nvPr/>
        </p:nvPicPr>
        <p:blipFill>
          <a:blip r:embed="rId3"/>
          <a:stretch>
            <a:fillRect/>
          </a:stretch>
        </p:blipFill>
        <p:spPr>
          <a:xfrm>
            <a:off x="812574" y="361269"/>
            <a:ext cx="4639151" cy="6080284"/>
          </a:xfrm>
          <a:prstGeom prst="rect">
            <a:avLst/>
          </a:prstGeom>
        </p:spPr>
      </p:pic>
      <p:sp>
        <p:nvSpPr>
          <p:cNvPr id="5" name="Oval 4"/>
          <p:cNvSpPr/>
          <p:nvPr/>
        </p:nvSpPr>
        <p:spPr>
          <a:xfrm>
            <a:off x="2947964" y="2568539"/>
            <a:ext cx="874023" cy="554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p:cNvSpPr/>
          <p:nvPr/>
        </p:nvSpPr>
        <p:spPr>
          <a:xfrm>
            <a:off x="5607259" y="2845941"/>
            <a:ext cx="874023" cy="554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 6"/>
          <p:cNvSpPr/>
          <p:nvPr/>
        </p:nvSpPr>
        <p:spPr>
          <a:xfrm>
            <a:off x="7956611" y="2659294"/>
            <a:ext cx="874023" cy="554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l 7"/>
          <p:cNvSpPr/>
          <p:nvPr/>
        </p:nvSpPr>
        <p:spPr>
          <a:xfrm>
            <a:off x="7867573" y="5104544"/>
            <a:ext cx="874023" cy="554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1775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552" y="370343"/>
            <a:ext cx="4590574" cy="6112669"/>
          </a:xfrm>
          <a:prstGeom prst="rect">
            <a:avLst/>
          </a:prstGeom>
        </p:spPr>
      </p:pic>
      <p:pic>
        <p:nvPicPr>
          <p:cNvPr id="3" name="Picture 2"/>
          <p:cNvPicPr>
            <a:picLocks noChangeAspect="1"/>
          </p:cNvPicPr>
          <p:nvPr/>
        </p:nvPicPr>
        <p:blipFill>
          <a:blip r:embed="rId3"/>
          <a:stretch>
            <a:fillRect/>
          </a:stretch>
        </p:blipFill>
        <p:spPr>
          <a:xfrm>
            <a:off x="5771016" y="370343"/>
            <a:ext cx="4574381" cy="6120765"/>
          </a:xfrm>
          <a:prstGeom prst="rect">
            <a:avLst/>
          </a:prstGeom>
        </p:spPr>
      </p:pic>
      <p:sp>
        <p:nvSpPr>
          <p:cNvPr id="4" name="Oval 3"/>
          <p:cNvSpPr/>
          <p:nvPr/>
        </p:nvSpPr>
        <p:spPr>
          <a:xfrm>
            <a:off x="554085" y="4078840"/>
            <a:ext cx="2353502" cy="65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5515593" y="4981253"/>
            <a:ext cx="2353502" cy="6575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601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564092" y="1725105"/>
            <a:ext cx="6476214" cy="1664955"/>
          </a:xfrm>
          <a:prstGeom prst="wedgeEllipseCallout">
            <a:avLst>
              <a:gd name="adj1" fmla="val -31168"/>
              <a:gd name="adj2" fmla="val 1106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Some</a:t>
            </a:r>
            <a:r>
              <a:rPr lang="nl-BE" dirty="0"/>
              <a:t> </a:t>
            </a:r>
            <a:r>
              <a:rPr lang="nl-BE" dirty="0" err="1"/>
              <a:t>suggestions</a:t>
            </a:r>
            <a:r>
              <a:rPr lang="nl-BE" dirty="0"/>
              <a:t> </a:t>
            </a:r>
            <a:r>
              <a:rPr lang="nl-BE" dirty="0" err="1"/>
              <a:t>from</a:t>
            </a:r>
            <a:r>
              <a:rPr lang="nl-BE" dirty="0"/>
              <a:t> editors…</a:t>
            </a:r>
          </a:p>
          <a:p>
            <a:pPr algn="ctr"/>
            <a:endParaRPr lang="nl-BE" dirty="0"/>
          </a:p>
        </p:txBody>
      </p:sp>
      <p:pic>
        <p:nvPicPr>
          <p:cNvPr id="5" name="Picture 4"/>
          <p:cNvPicPr>
            <a:picLocks noChangeAspect="1"/>
          </p:cNvPicPr>
          <p:nvPr/>
        </p:nvPicPr>
        <p:blipFill>
          <a:blip r:embed="rId2"/>
          <a:stretch>
            <a:fillRect/>
          </a:stretch>
        </p:blipFill>
        <p:spPr>
          <a:xfrm>
            <a:off x="1848637" y="4547551"/>
            <a:ext cx="1771258" cy="1186743"/>
          </a:xfrm>
          <a:prstGeom prst="rect">
            <a:avLst/>
          </a:prstGeom>
        </p:spPr>
      </p:pic>
    </p:spTree>
    <p:extLst>
      <p:ext uri="{BB962C8B-B14F-4D97-AF65-F5344CB8AC3E}">
        <p14:creationId xmlns:p14="http://schemas.microsoft.com/office/powerpoint/2010/main" val="374116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0762" y="387049"/>
            <a:ext cx="1309974" cy="461665"/>
          </a:xfrm>
          <a:prstGeom prst="rect">
            <a:avLst/>
          </a:prstGeom>
          <a:noFill/>
        </p:spPr>
        <p:txBody>
          <a:bodyPr wrap="none" rtlCol="0">
            <a:spAutoFit/>
          </a:bodyPr>
          <a:lstStyle/>
          <a:p>
            <a:r>
              <a:rPr lang="en-US" sz="2400" dirty="0">
                <a:latin typeface="Garamond"/>
                <a:cs typeface="Garamond"/>
              </a:rPr>
              <a:t>Abstracts</a:t>
            </a:r>
            <a:endParaRPr lang="en-US" sz="2400" dirty="0"/>
          </a:p>
        </p:txBody>
      </p:sp>
      <p:sp>
        <p:nvSpPr>
          <p:cNvPr id="5" name="TextBox 4"/>
          <p:cNvSpPr txBox="1"/>
          <p:nvPr/>
        </p:nvSpPr>
        <p:spPr>
          <a:xfrm>
            <a:off x="2890763" y="848713"/>
            <a:ext cx="7486187" cy="2523768"/>
          </a:xfrm>
          <a:prstGeom prst="rect">
            <a:avLst/>
          </a:prstGeom>
          <a:noFill/>
        </p:spPr>
        <p:txBody>
          <a:bodyPr wrap="square" rtlCol="0">
            <a:spAutoFit/>
          </a:bodyPr>
          <a:lstStyle/>
          <a:p>
            <a:r>
              <a:rPr lang="en-GB" sz="2000" dirty="0">
                <a:latin typeface="Garamond"/>
                <a:cs typeface="Garamond"/>
              </a:rPr>
              <a:t>"A good abstract will tell you what the key issue that's addressed is, it'll give you an idea of the methods that have been used and the conclusions that have been arrived at. So that abstract ought to tell someone whether it's worth them spending part of their life reading this paper. If the abstract doesn't do that the chances are the paper will have further weaknesses".</a:t>
            </a:r>
          </a:p>
          <a:p>
            <a:endParaRPr lang="en-GB" sz="2000" dirty="0">
              <a:latin typeface="Garamond"/>
              <a:cs typeface="Garamond"/>
            </a:endParaRPr>
          </a:p>
          <a:p>
            <a:endParaRPr lang="en-US" dirty="0"/>
          </a:p>
        </p:txBody>
      </p:sp>
    </p:spTree>
    <p:extLst>
      <p:ext uri="{BB962C8B-B14F-4D97-AF65-F5344CB8AC3E}">
        <p14:creationId xmlns:p14="http://schemas.microsoft.com/office/powerpoint/2010/main" val="107541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0762" y="387049"/>
            <a:ext cx="1309974" cy="461665"/>
          </a:xfrm>
          <a:prstGeom prst="rect">
            <a:avLst/>
          </a:prstGeom>
          <a:noFill/>
        </p:spPr>
        <p:txBody>
          <a:bodyPr wrap="none" rtlCol="0">
            <a:spAutoFit/>
          </a:bodyPr>
          <a:lstStyle/>
          <a:p>
            <a:r>
              <a:rPr lang="en-US" sz="2400" dirty="0">
                <a:latin typeface="Garamond"/>
                <a:cs typeface="Garamond"/>
              </a:rPr>
              <a:t>Abstracts</a:t>
            </a:r>
            <a:endParaRPr lang="en-US" sz="2400" dirty="0"/>
          </a:p>
        </p:txBody>
      </p:sp>
      <p:sp>
        <p:nvSpPr>
          <p:cNvPr id="5" name="TextBox 4"/>
          <p:cNvSpPr txBox="1"/>
          <p:nvPr/>
        </p:nvSpPr>
        <p:spPr>
          <a:xfrm>
            <a:off x="2890763" y="848713"/>
            <a:ext cx="7486187" cy="4985980"/>
          </a:xfrm>
          <a:prstGeom prst="rect">
            <a:avLst/>
          </a:prstGeom>
          <a:noFill/>
        </p:spPr>
        <p:txBody>
          <a:bodyPr wrap="square" rtlCol="0">
            <a:spAutoFit/>
          </a:bodyPr>
          <a:lstStyle/>
          <a:p>
            <a:r>
              <a:rPr lang="en-GB" sz="2000" b="1" dirty="0">
                <a:latin typeface="Garamond"/>
                <a:cs typeface="Garamond"/>
              </a:rPr>
              <a:t>Your abstract is what readers will use when they are deciding whether to read your article. For this reason your abstract is very important and you should spend time making sure that it is readable and that it contains a complete description of your research.</a:t>
            </a:r>
          </a:p>
          <a:p>
            <a:endParaRPr lang="en-GB" sz="2000" dirty="0">
              <a:latin typeface="Garamond"/>
              <a:cs typeface="Garamond"/>
            </a:endParaRPr>
          </a:p>
          <a:p>
            <a:pPr marL="342900" indent="-342900">
              <a:buFont typeface="Arial" panose="020B0604020202020204" pitchFamily="34" charset="0"/>
              <a:buChar char="•"/>
            </a:pPr>
            <a:r>
              <a:rPr lang="en-GB" sz="2000" dirty="0">
                <a:latin typeface="Garamond"/>
                <a:cs typeface="Garamond"/>
              </a:rPr>
              <a:t>In approximately 100-200 words, you will need to summarize your findings and what the implications of those findings are.</a:t>
            </a:r>
          </a:p>
          <a:p>
            <a:pPr marL="342900" indent="-342900">
              <a:buFont typeface="Arial" panose="020B0604020202020204" pitchFamily="34" charset="0"/>
              <a:buChar char="•"/>
            </a:pPr>
            <a:r>
              <a:rPr lang="en-GB" sz="2000" dirty="0">
                <a:latin typeface="Garamond"/>
                <a:cs typeface="Garamond"/>
              </a:rPr>
              <a:t>The abstract must be accurate as a reflection of what is in your article.</a:t>
            </a:r>
          </a:p>
          <a:p>
            <a:pPr marL="342900" indent="-342900">
              <a:buFont typeface="Arial" panose="020B0604020202020204" pitchFamily="34" charset="0"/>
              <a:buChar char="•"/>
            </a:pPr>
            <a:r>
              <a:rPr lang="en-GB" sz="2000" dirty="0">
                <a:latin typeface="Garamond"/>
                <a:cs typeface="Garamond"/>
              </a:rPr>
              <a:t>The abstract must be self-contained, without abbreviations, footnotes, or incomplete references. It must make sense on its own.</a:t>
            </a:r>
          </a:p>
          <a:p>
            <a:pPr marL="342900" indent="-342900">
              <a:buFont typeface="Arial" panose="020B0604020202020204" pitchFamily="34" charset="0"/>
              <a:buChar char="•"/>
            </a:pPr>
            <a:r>
              <a:rPr lang="en-GB" sz="2000" dirty="0">
                <a:latin typeface="Garamond"/>
                <a:cs typeface="Garamond"/>
              </a:rPr>
              <a:t>It is a good idea to include keywords in your abstract, as this will help readers to find it. Key phrases need to make sense within the abstract. </a:t>
            </a:r>
          </a:p>
          <a:p>
            <a:pPr marL="342900" indent="-342900">
              <a:buFont typeface="Arial" panose="020B0604020202020204" pitchFamily="34" charset="0"/>
              <a:buChar char="•"/>
            </a:pPr>
            <a:r>
              <a:rPr lang="en-GB" sz="2000" dirty="0">
                <a:latin typeface="Garamond"/>
                <a:cs typeface="Garamond"/>
              </a:rPr>
              <a:t>Check that the abstract reads well. </a:t>
            </a:r>
          </a:p>
          <a:p>
            <a:endParaRPr lang="en-GB" sz="2000" dirty="0">
              <a:latin typeface="Garamond"/>
              <a:cs typeface="Garamond"/>
            </a:endParaRPr>
          </a:p>
          <a:p>
            <a:endParaRPr lang="en-US" dirty="0"/>
          </a:p>
        </p:txBody>
      </p:sp>
    </p:spTree>
    <p:extLst>
      <p:ext uri="{BB962C8B-B14F-4D97-AF65-F5344CB8AC3E}">
        <p14:creationId xmlns:p14="http://schemas.microsoft.com/office/powerpoint/2010/main" val="181671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0763" y="387049"/>
            <a:ext cx="732743" cy="461665"/>
          </a:xfrm>
          <a:prstGeom prst="rect">
            <a:avLst/>
          </a:prstGeom>
          <a:noFill/>
        </p:spPr>
        <p:txBody>
          <a:bodyPr wrap="none" rtlCol="0">
            <a:spAutoFit/>
          </a:bodyPr>
          <a:lstStyle/>
          <a:p>
            <a:r>
              <a:rPr lang="en-US" sz="2400" dirty="0">
                <a:latin typeface="Garamond"/>
                <a:cs typeface="Garamond"/>
              </a:rPr>
              <a:t>Title</a:t>
            </a:r>
            <a:endParaRPr lang="en-US" sz="2400" dirty="0"/>
          </a:p>
        </p:txBody>
      </p:sp>
      <p:sp>
        <p:nvSpPr>
          <p:cNvPr id="5" name="TextBox 4"/>
          <p:cNvSpPr txBox="1"/>
          <p:nvPr/>
        </p:nvSpPr>
        <p:spPr>
          <a:xfrm>
            <a:off x="2890763" y="848714"/>
            <a:ext cx="7486187" cy="5632311"/>
          </a:xfrm>
          <a:prstGeom prst="rect">
            <a:avLst/>
          </a:prstGeom>
          <a:noFill/>
        </p:spPr>
        <p:txBody>
          <a:bodyPr wrap="square" rtlCol="0">
            <a:spAutoFit/>
          </a:bodyPr>
          <a:lstStyle/>
          <a:p>
            <a:r>
              <a:rPr lang="en-GB" sz="2000" dirty="0">
                <a:latin typeface="Garamond"/>
                <a:cs typeface="Garamond"/>
              </a:rPr>
              <a:t>"We would typically expect a strong title, a good title that really expressed what the article was about and made it clear to the reader exactly what the topic was, and it's amazing how often writers neglect to do that. Unless the title says, very simply and clearly, what the article is about, it's quite difficult for the reader and certainly for the referee and the Editor to immediately judge what the item is focusing on.”</a:t>
            </a:r>
          </a:p>
          <a:p>
            <a:pPr lvl="0"/>
            <a:r>
              <a:rPr lang="en-GB" sz="2000" dirty="0">
                <a:latin typeface="Garamond"/>
                <a:cs typeface="Garamond"/>
              </a:rPr>
              <a:t> </a:t>
            </a:r>
          </a:p>
          <a:p>
            <a:endParaRPr lang="en-GB" sz="2000" dirty="0">
              <a:latin typeface="Garamond"/>
              <a:cs typeface="Garamond"/>
            </a:endParaRPr>
          </a:p>
          <a:p>
            <a:r>
              <a:rPr lang="en-GB" sz="2000" b="1" dirty="0">
                <a:latin typeface="Garamond"/>
                <a:cs typeface="Garamond"/>
              </a:rPr>
              <a:t>Your article title should be concise, accurate, and informative. Titles are often used by search engines and other information retrieval systems. The title should be specific and it should contain words that readers might be searching for.</a:t>
            </a:r>
            <a:endParaRPr lang="en-GB" sz="2000" dirty="0">
              <a:latin typeface="Garamond"/>
              <a:cs typeface="Garamond"/>
            </a:endParaRPr>
          </a:p>
          <a:p>
            <a:br>
              <a:rPr lang="en-GB" sz="2000" dirty="0">
                <a:latin typeface="Garamond"/>
                <a:cs typeface="Garamond"/>
              </a:rPr>
            </a:br>
            <a:endParaRPr lang="en-GB" sz="2000" dirty="0">
              <a:latin typeface="Garamond"/>
              <a:cs typeface="Garamond"/>
            </a:endParaRPr>
          </a:p>
          <a:p>
            <a:r>
              <a:rPr lang="en-GB" sz="2000" dirty="0">
                <a:latin typeface="Garamond"/>
                <a:cs typeface="Garamond"/>
              </a:rPr>
              <a:t>This will make it more likely that people will find and read your article. The title must reflect the content of your article; if it does not, readers will be confused or disappointed. The title must also be comprehensible to the general reader outside your field. </a:t>
            </a:r>
            <a:endParaRPr lang="en-US" sz="2000" dirty="0">
              <a:latin typeface="Garamond"/>
              <a:cs typeface="Garamond"/>
            </a:endParaRPr>
          </a:p>
        </p:txBody>
      </p:sp>
    </p:spTree>
    <p:extLst>
      <p:ext uri="{BB962C8B-B14F-4D97-AF65-F5344CB8AC3E}">
        <p14:creationId xmlns:p14="http://schemas.microsoft.com/office/powerpoint/2010/main" val="114315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0762" y="387049"/>
            <a:ext cx="1387970" cy="461665"/>
          </a:xfrm>
          <a:prstGeom prst="rect">
            <a:avLst/>
          </a:prstGeom>
          <a:noFill/>
        </p:spPr>
        <p:txBody>
          <a:bodyPr wrap="none" rtlCol="0">
            <a:spAutoFit/>
          </a:bodyPr>
          <a:lstStyle/>
          <a:p>
            <a:r>
              <a:rPr lang="en-US" sz="2400" dirty="0">
                <a:latin typeface="Garamond"/>
                <a:cs typeface="Garamond"/>
              </a:rPr>
              <a:t>Keywords</a:t>
            </a:r>
            <a:endParaRPr lang="en-US" sz="2400" dirty="0"/>
          </a:p>
        </p:txBody>
      </p:sp>
      <p:sp>
        <p:nvSpPr>
          <p:cNvPr id="5" name="TextBox 4"/>
          <p:cNvSpPr txBox="1"/>
          <p:nvPr/>
        </p:nvSpPr>
        <p:spPr>
          <a:xfrm>
            <a:off x="2890763" y="848714"/>
            <a:ext cx="7486187" cy="5632311"/>
          </a:xfrm>
          <a:prstGeom prst="rect">
            <a:avLst/>
          </a:prstGeom>
          <a:noFill/>
        </p:spPr>
        <p:txBody>
          <a:bodyPr wrap="square" rtlCol="0">
            <a:spAutoFit/>
          </a:bodyPr>
          <a:lstStyle/>
          <a:p>
            <a:endParaRPr lang="en-GB" sz="2000" dirty="0">
              <a:latin typeface="Garamond"/>
              <a:cs typeface="Garamond"/>
            </a:endParaRPr>
          </a:p>
          <a:p>
            <a:r>
              <a:rPr lang="en-GB" sz="2000" b="1" dirty="0">
                <a:latin typeface="Garamond"/>
                <a:cs typeface="Garamond"/>
              </a:rPr>
              <a:t>It is essential that authors, editors, and publishers make every effort to ensure articles are found online, quickly and accurately, ideally within the top three hits. The key to this is the appropriate use of keywords.</a:t>
            </a:r>
            <a:endParaRPr lang="en-GB" sz="2000" dirty="0">
              <a:latin typeface="Garamond"/>
              <a:cs typeface="Garamond"/>
            </a:endParaRPr>
          </a:p>
          <a:p>
            <a:endParaRPr lang="en-GB" sz="2000" dirty="0">
              <a:latin typeface="Garamond"/>
              <a:cs typeface="Garamond"/>
            </a:endParaRPr>
          </a:p>
          <a:p>
            <a:r>
              <a:rPr lang="en-GB" sz="2000" dirty="0">
                <a:latin typeface="Garamond"/>
                <a:cs typeface="Garamond"/>
              </a:rPr>
              <a:t>Recent evidence suggests that a strong correlation exists between online hits and subsequent citations for journal articles. Search engines rank highly as starting points. Students are increasingly more likely to start their research by using Google </a:t>
            </a:r>
            <a:r>
              <a:rPr lang="en-GB" sz="2000" dirty="0" err="1">
                <a:latin typeface="Garamond"/>
                <a:cs typeface="Garamond"/>
              </a:rPr>
              <a:t>ScholarTM</a:t>
            </a:r>
            <a:r>
              <a:rPr lang="en-GB" sz="2000" dirty="0">
                <a:latin typeface="Garamond"/>
                <a:cs typeface="Garamond"/>
              </a:rPr>
              <a:t>, rather than by the traditional starting point of Abstracting and Indexing resources.</a:t>
            </a:r>
          </a:p>
          <a:p>
            <a:endParaRPr lang="en-GB" sz="2000" dirty="0">
              <a:latin typeface="Garamond"/>
              <a:cs typeface="Garamond"/>
            </a:endParaRPr>
          </a:p>
          <a:p>
            <a:r>
              <a:rPr lang="en-GB" sz="2000" dirty="0">
                <a:latin typeface="Garamond"/>
                <a:cs typeface="Garamond"/>
              </a:rPr>
              <a:t>We know that the use of keywords helps to increase the chances of the article being located, and therefore cited.</a:t>
            </a:r>
          </a:p>
          <a:p>
            <a:r>
              <a:rPr lang="en-GB" sz="2000" dirty="0"/>
              <a:t> </a:t>
            </a:r>
          </a:p>
          <a:p>
            <a:r>
              <a:rPr lang="en-GB" sz="2000" dirty="0"/>
              <a:t> </a:t>
            </a:r>
          </a:p>
          <a:p>
            <a:r>
              <a:rPr lang="en-GB" sz="2000" dirty="0"/>
              <a:t> </a:t>
            </a:r>
          </a:p>
          <a:p>
            <a:r>
              <a:rPr lang="en-GB" sz="2000" dirty="0"/>
              <a:t> </a:t>
            </a:r>
          </a:p>
        </p:txBody>
      </p:sp>
    </p:spTree>
    <p:extLst>
      <p:ext uri="{BB962C8B-B14F-4D97-AF65-F5344CB8AC3E}">
        <p14:creationId xmlns:p14="http://schemas.microsoft.com/office/powerpoint/2010/main" val="122619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0763" y="387049"/>
            <a:ext cx="1789071" cy="461665"/>
          </a:xfrm>
          <a:prstGeom prst="rect">
            <a:avLst/>
          </a:prstGeom>
          <a:noFill/>
        </p:spPr>
        <p:txBody>
          <a:bodyPr wrap="none" rtlCol="0">
            <a:spAutoFit/>
          </a:bodyPr>
          <a:lstStyle/>
          <a:p>
            <a:r>
              <a:rPr lang="en-US" sz="2400" dirty="0">
                <a:latin typeface="Garamond"/>
                <a:cs typeface="Garamond"/>
              </a:rPr>
              <a:t>Methodology</a:t>
            </a:r>
            <a:endParaRPr lang="en-US" sz="2400" dirty="0"/>
          </a:p>
        </p:txBody>
      </p:sp>
      <p:sp>
        <p:nvSpPr>
          <p:cNvPr id="5" name="TextBox 4"/>
          <p:cNvSpPr txBox="1"/>
          <p:nvPr/>
        </p:nvSpPr>
        <p:spPr>
          <a:xfrm>
            <a:off x="2890763" y="848714"/>
            <a:ext cx="7486187" cy="5324535"/>
          </a:xfrm>
          <a:prstGeom prst="rect">
            <a:avLst/>
          </a:prstGeom>
          <a:noFill/>
        </p:spPr>
        <p:txBody>
          <a:bodyPr wrap="square" rtlCol="0">
            <a:spAutoFit/>
          </a:bodyPr>
          <a:lstStyle/>
          <a:p>
            <a:endParaRPr lang="en-GB" sz="2000" dirty="0">
              <a:latin typeface="Garamond"/>
              <a:cs typeface="Garamond"/>
            </a:endParaRPr>
          </a:p>
          <a:p>
            <a:r>
              <a:rPr lang="en-GB" sz="2000" dirty="0">
                <a:latin typeface="Garamond"/>
                <a:cs typeface="Garamond"/>
              </a:rPr>
              <a:t>"If your paper covers any empirical research that you've done, whether it's a survey, interviews, participant observations, even if it's desk-based research when you've analysed previous work, you have to tell the reader something about your methods. It doesn't mean that the whole paper has to be devoted to that but you have to give the reader a sense of whether they can trust you. How did you decide your sample, what were the key questions you were looking at?"</a:t>
            </a:r>
          </a:p>
          <a:p>
            <a:endParaRPr lang="en-GB" sz="2000" b="1" dirty="0">
              <a:latin typeface="Garamond"/>
              <a:cs typeface="Garamond"/>
            </a:endParaRPr>
          </a:p>
          <a:p>
            <a:r>
              <a:rPr lang="en-GB" sz="2000" dirty="0">
                <a:solidFill>
                  <a:srgbClr val="0070C0"/>
                </a:solidFill>
                <a:latin typeface="Garamond"/>
                <a:cs typeface="Garamond"/>
              </a:rPr>
              <a:t>"In terms of a good article we're interested in the new, we're interested in people doing things differently... we're interested in papers that attempt to be innovative, equally so in relation to research processes, research methods, research that attempts to do things differently."</a:t>
            </a:r>
          </a:p>
          <a:p>
            <a:r>
              <a:rPr lang="en-GB" sz="2000" dirty="0"/>
              <a:t> </a:t>
            </a:r>
          </a:p>
          <a:p>
            <a:r>
              <a:rPr lang="en-GB" sz="2000" dirty="0"/>
              <a:t> </a:t>
            </a:r>
          </a:p>
          <a:p>
            <a:r>
              <a:rPr lang="en-GB" sz="2000" dirty="0"/>
              <a:t> </a:t>
            </a:r>
          </a:p>
          <a:p>
            <a:r>
              <a:rPr lang="en-GB" sz="2000" dirty="0"/>
              <a:t> </a:t>
            </a:r>
          </a:p>
        </p:txBody>
      </p:sp>
    </p:spTree>
    <p:extLst>
      <p:ext uri="{BB962C8B-B14F-4D97-AF65-F5344CB8AC3E}">
        <p14:creationId xmlns:p14="http://schemas.microsoft.com/office/powerpoint/2010/main" val="74404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01651" y="542925"/>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Selecting</a:t>
            </a:r>
            <a:r>
              <a:rPr lang="nl-BE" dirty="0"/>
              <a:t> </a:t>
            </a:r>
            <a:r>
              <a:rPr lang="nl-BE" dirty="0" err="1"/>
              <a:t>journal</a:t>
            </a:r>
            <a:endParaRPr lang="nl-BE" dirty="0"/>
          </a:p>
        </p:txBody>
      </p:sp>
      <p:pic>
        <p:nvPicPr>
          <p:cNvPr id="8" name="Picture 7"/>
          <p:cNvPicPr>
            <a:picLocks noChangeAspect="1"/>
          </p:cNvPicPr>
          <p:nvPr/>
        </p:nvPicPr>
        <p:blipFill>
          <a:blip r:embed="rId2"/>
          <a:stretch>
            <a:fillRect/>
          </a:stretch>
        </p:blipFill>
        <p:spPr>
          <a:xfrm>
            <a:off x="650991" y="2484424"/>
            <a:ext cx="4427491" cy="3324088"/>
          </a:xfrm>
          <a:prstGeom prst="rect">
            <a:avLst/>
          </a:prstGeom>
        </p:spPr>
      </p:pic>
      <p:pic>
        <p:nvPicPr>
          <p:cNvPr id="4100" name="Picture 4" descr="Image result for aims and 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642" y="71514"/>
            <a:ext cx="3053292" cy="19880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80642" y="2299758"/>
            <a:ext cx="1649491" cy="369332"/>
          </a:xfrm>
          <a:prstGeom prst="rect">
            <a:avLst/>
          </a:prstGeom>
          <a:noFill/>
        </p:spPr>
        <p:txBody>
          <a:bodyPr wrap="none" rtlCol="0">
            <a:spAutoFit/>
          </a:bodyPr>
          <a:lstStyle/>
          <a:p>
            <a:r>
              <a:rPr lang="nl-BE" dirty="0" err="1"/>
              <a:t>Aims</a:t>
            </a:r>
            <a:r>
              <a:rPr lang="nl-BE" dirty="0"/>
              <a:t> </a:t>
            </a:r>
            <a:r>
              <a:rPr lang="nl-BE" dirty="0" err="1"/>
              <a:t>and</a:t>
            </a:r>
            <a:r>
              <a:rPr lang="nl-BE" dirty="0"/>
              <a:t> scope</a:t>
            </a:r>
          </a:p>
        </p:txBody>
      </p:sp>
      <p:pic>
        <p:nvPicPr>
          <p:cNvPr id="2050" name="Picture 2" descr="Image result for impact fa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742" y="3438033"/>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p ten educational research journa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9550" y="4207669"/>
            <a:ext cx="2536825" cy="190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7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23872" y="1357558"/>
            <a:ext cx="3352800" cy="3800475"/>
          </a:xfrm>
          <a:prstGeom prst="rect">
            <a:avLst/>
          </a:prstGeom>
        </p:spPr>
      </p:pic>
      <p:pic>
        <p:nvPicPr>
          <p:cNvPr id="5" name="Picture 4"/>
          <p:cNvPicPr>
            <a:picLocks noChangeAspect="1"/>
          </p:cNvPicPr>
          <p:nvPr/>
        </p:nvPicPr>
        <p:blipFill>
          <a:blip r:embed="rId3"/>
          <a:stretch>
            <a:fillRect/>
          </a:stretch>
        </p:blipFill>
        <p:spPr>
          <a:xfrm>
            <a:off x="8744146" y="276519"/>
            <a:ext cx="3152480" cy="3152480"/>
          </a:xfrm>
          <a:prstGeom prst="rect">
            <a:avLst/>
          </a:prstGeom>
        </p:spPr>
      </p:pic>
      <p:pic>
        <p:nvPicPr>
          <p:cNvPr id="6" name="Picture 5"/>
          <p:cNvPicPr>
            <a:picLocks noChangeAspect="1"/>
          </p:cNvPicPr>
          <p:nvPr/>
        </p:nvPicPr>
        <p:blipFill>
          <a:blip r:embed="rId4"/>
          <a:stretch>
            <a:fillRect/>
          </a:stretch>
        </p:blipFill>
        <p:spPr>
          <a:xfrm>
            <a:off x="229046" y="1398309"/>
            <a:ext cx="4627353" cy="3759724"/>
          </a:xfrm>
          <a:prstGeom prst="rect">
            <a:avLst/>
          </a:prstGeom>
        </p:spPr>
      </p:pic>
      <p:pic>
        <p:nvPicPr>
          <p:cNvPr id="7" name="Picture 6"/>
          <p:cNvPicPr>
            <a:picLocks noChangeAspect="1"/>
          </p:cNvPicPr>
          <p:nvPr/>
        </p:nvPicPr>
        <p:blipFill>
          <a:blip r:embed="rId5"/>
          <a:stretch>
            <a:fillRect/>
          </a:stretch>
        </p:blipFill>
        <p:spPr>
          <a:xfrm>
            <a:off x="9161233" y="3503409"/>
            <a:ext cx="2386602" cy="3109493"/>
          </a:xfrm>
          <a:prstGeom prst="rect">
            <a:avLst/>
          </a:prstGeom>
        </p:spPr>
      </p:pic>
    </p:spTree>
    <p:extLst>
      <p:ext uri="{BB962C8B-B14F-4D97-AF65-F5344CB8AC3E}">
        <p14:creationId xmlns:p14="http://schemas.microsoft.com/office/powerpoint/2010/main" val="2243568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647" y="735290"/>
            <a:ext cx="6264441" cy="5387419"/>
          </a:xfrm>
          <a:prstGeom prst="rect">
            <a:avLst/>
          </a:prstGeom>
        </p:spPr>
      </p:pic>
      <p:pic>
        <p:nvPicPr>
          <p:cNvPr id="3" name="Picture 2"/>
          <p:cNvPicPr>
            <a:picLocks noChangeAspect="1"/>
          </p:cNvPicPr>
          <p:nvPr/>
        </p:nvPicPr>
        <p:blipFill>
          <a:blip r:embed="rId3"/>
          <a:stretch>
            <a:fillRect/>
          </a:stretch>
        </p:blipFill>
        <p:spPr>
          <a:xfrm>
            <a:off x="7584109" y="1695126"/>
            <a:ext cx="2609314" cy="1469263"/>
          </a:xfrm>
          <a:prstGeom prst="rect">
            <a:avLst/>
          </a:prstGeom>
        </p:spPr>
      </p:pic>
      <p:pic>
        <p:nvPicPr>
          <p:cNvPr id="4" name="Picture 3"/>
          <p:cNvPicPr>
            <a:picLocks noChangeAspect="1"/>
          </p:cNvPicPr>
          <p:nvPr/>
        </p:nvPicPr>
        <p:blipFill>
          <a:blip r:embed="rId4"/>
          <a:stretch>
            <a:fillRect/>
          </a:stretch>
        </p:blipFill>
        <p:spPr>
          <a:xfrm>
            <a:off x="8580487" y="3327722"/>
            <a:ext cx="3225872" cy="1036888"/>
          </a:xfrm>
          <a:prstGeom prst="rect">
            <a:avLst/>
          </a:prstGeom>
        </p:spPr>
      </p:pic>
      <p:sp>
        <p:nvSpPr>
          <p:cNvPr id="5" name="Rectangle 4"/>
          <p:cNvSpPr/>
          <p:nvPr/>
        </p:nvSpPr>
        <p:spPr>
          <a:xfrm>
            <a:off x="7925237" y="5384218"/>
            <a:ext cx="2977995" cy="369332"/>
          </a:xfrm>
          <a:prstGeom prst="rect">
            <a:avLst/>
          </a:prstGeom>
        </p:spPr>
        <p:txBody>
          <a:bodyPr wrap="none">
            <a:spAutoFit/>
          </a:bodyPr>
          <a:lstStyle/>
          <a:p>
            <a:r>
              <a:rPr lang="nl-BE" dirty="0"/>
              <a:t>https://beallslist.weebly.com/</a:t>
            </a:r>
          </a:p>
        </p:txBody>
      </p:sp>
    </p:spTree>
    <p:extLst>
      <p:ext uri="{BB962C8B-B14F-4D97-AF65-F5344CB8AC3E}">
        <p14:creationId xmlns:p14="http://schemas.microsoft.com/office/powerpoint/2010/main" val="246963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7676" y="401108"/>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Preparing </a:t>
            </a:r>
            <a:r>
              <a:rPr lang="nl-BE" dirty="0" err="1"/>
              <a:t>article</a:t>
            </a:r>
            <a:r>
              <a:rPr lang="nl-BE" dirty="0"/>
              <a:t> </a:t>
            </a:r>
            <a:r>
              <a:rPr lang="nl-BE" dirty="0" err="1"/>
              <a:t>for</a:t>
            </a:r>
            <a:r>
              <a:rPr lang="nl-BE" dirty="0"/>
              <a:t> </a:t>
            </a:r>
            <a:r>
              <a:rPr lang="nl-BE" dirty="0" err="1"/>
              <a:t>journal</a:t>
            </a:r>
            <a:r>
              <a:rPr lang="nl-BE" dirty="0"/>
              <a:t> / </a:t>
            </a:r>
            <a:r>
              <a:rPr lang="nl-BE" dirty="0" err="1"/>
              <a:t>submitting</a:t>
            </a:r>
            <a:endParaRPr lang="nl-BE" dirty="0"/>
          </a:p>
        </p:txBody>
      </p:sp>
      <p:pic>
        <p:nvPicPr>
          <p:cNvPr id="5122" name="Picture 2" descr="Image result for author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91" y="2347743"/>
            <a:ext cx="3066535" cy="2537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42559" y="1369392"/>
            <a:ext cx="3959157" cy="5909310"/>
          </a:xfrm>
          <a:prstGeom prst="rect">
            <a:avLst/>
          </a:prstGeom>
          <a:noFill/>
        </p:spPr>
        <p:txBody>
          <a:bodyPr wrap="square" rtlCol="0">
            <a:spAutoFit/>
          </a:bodyPr>
          <a:lstStyle/>
          <a:p>
            <a:pPr marL="285750" indent="-285750">
              <a:buFont typeface="Arial" panose="020B0604020202020204" pitchFamily="34" charset="0"/>
              <a:buChar char="•"/>
            </a:pPr>
            <a:r>
              <a:rPr lang="nl-BE" dirty="0"/>
              <a:t>Check editorial </a:t>
            </a:r>
            <a:r>
              <a:rPr lang="nl-BE" dirty="0" err="1"/>
              <a:t>policies</a:t>
            </a:r>
            <a:endParaRPr lang="nl-BE" dirty="0"/>
          </a:p>
          <a:p>
            <a:pPr marL="742950" lvl="1" indent="-285750">
              <a:buFont typeface="Arial" panose="020B0604020202020204" pitchFamily="34" charset="0"/>
              <a:buChar char="•"/>
            </a:pPr>
            <a:r>
              <a:rPr lang="nl-BE" dirty="0"/>
              <a:t>Peer review policy</a:t>
            </a:r>
          </a:p>
          <a:p>
            <a:pPr marL="742950" lvl="1" indent="-285750">
              <a:buFont typeface="Arial" panose="020B0604020202020204" pitchFamily="34" charset="0"/>
              <a:buChar char="•"/>
            </a:pPr>
            <a:r>
              <a:rPr lang="nl-BE" dirty="0" err="1"/>
              <a:t>Authorship</a:t>
            </a:r>
            <a:endParaRPr lang="nl-BE" dirty="0"/>
          </a:p>
          <a:p>
            <a:pPr marL="742950" lvl="1" indent="-285750">
              <a:buFont typeface="Arial" panose="020B0604020202020204" pitchFamily="34" charset="0"/>
              <a:buChar char="•"/>
            </a:pPr>
            <a:r>
              <a:rPr lang="nl-BE" dirty="0" err="1"/>
              <a:t>Ethics</a:t>
            </a:r>
            <a:r>
              <a:rPr lang="nl-BE" dirty="0"/>
              <a:t> (e.g. </a:t>
            </a:r>
            <a:r>
              <a:rPr lang="nl-BE" dirty="0" err="1"/>
              <a:t>informed</a:t>
            </a:r>
            <a:r>
              <a:rPr lang="nl-BE" dirty="0"/>
              <a:t> consent)</a:t>
            </a:r>
          </a:p>
          <a:p>
            <a:pPr marL="742950" lvl="1" indent="-285750">
              <a:buFont typeface="Arial" panose="020B0604020202020204" pitchFamily="34" charset="0"/>
              <a:buChar char="•"/>
            </a:pPr>
            <a:r>
              <a:rPr lang="nl-BE" dirty="0" err="1"/>
              <a:t>Number</a:t>
            </a:r>
            <a:r>
              <a:rPr lang="nl-BE" dirty="0"/>
              <a:t> of pages/</a:t>
            </a:r>
            <a:r>
              <a:rPr lang="nl-BE" dirty="0" err="1"/>
              <a:t>words</a:t>
            </a:r>
            <a:endParaRPr lang="nl-BE" dirty="0"/>
          </a:p>
          <a:p>
            <a:pPr lvl="1"/>
            <a:endParaRPr lang="nl-BE" dirty="0"/>
          </a:p>
          <a:p>
            <a:pPr marL="285750" indent="-285750">
              <a:buFont typeface="Arial" panose="020B0604020202020204" pitchFamily="34" charset="0"/>
              <a:buChar char="•"/>
            </a:pPr>
            <a:r>
              <a:rPr lang="nl-BE" dirty="0"/>
              <a:t>Preparing </a:t>
            </a:r>
            <a:r>
              <a:rPr lang="nl-BE" dirty="0" err="1"/>
              <a:t>your</a:t>
            </a:r>
            <a:r>
              <a:rPr lang="nl-BE" dirty="0"/>
              <a:t> manuscript</a:t>
            </a:r>
          </a:p>
          <a:p>
            <a:pPr marL="742950" lvl="1" indent="-285750">
              <a:buFont typeface="Arial" panose="020B0604020202020204" pitchFamily="34" charset="0"/>
              <a:buChar char="•"/>
            </a:pPr>
            <a:r>
              <a:rPr lang="nl-BE" dirty="0" err="1"/>
              <a:t>Structure</a:t>
            </a:r>
            <a:r>
              <a:rPr lang="nl-BE" dirty="0"/>
              <a:t> </a:t>
            </a:r>
            <a:r>
              <a:rPr lang="nl-BE" dirty="0" err="1"/>
              <a:t>and</a:t>
            </a:r>
            <a:r>
              <a:rPr lang="nl-BE" dirty="0"/>
              <a:t> format</a:t>
            </a:r>
          </a:p>
          <a:p>
            <a:pPr marL="742950" lvl="1" indent="-285750">
              <a:buFont typeface="Arial" panose="020B0604020202020204" pitchFamily="34" charset="0"/>
              <a:buChar char="•"/>
            </a:pPr>
            <a:r>
              <a:rPr lang="nl-BE" dirty="0" err="1"/>
              <a:t>Number</a:t>
            </a:r>
            <a:r>
              <a:rPr lang="nl-BE" dirty="0"/>
              <a:t> of pages/</a:t>
            </a:r>
            <a:r>
              <a:rPr lang="nl-BE" dirty="0" err="1"/>
              <a:t>words</a:t>
            </a:r>
            <a:endParaRPr lang="nl-BE" dirty="0"/>
          </a:p>
          <a:p>
            <a:pPr marL="742950" lvl="1" indent="-285750">
              <a:buFont typeface="Arial" panose="020B0604020202020204" pitchFamily="34" charset="0"/>
              <a:buChar char="•"/>
            </a:pPr>
            <a:r>
              <a:rPr lang="nl-BE" dirty="0" err="1"/>
              <a:t>Typeface</a:t>
            </a:r>
            <a:endParaRPr lang="nl-BE" dirty="0"/>
          </a:p>
          <a:p>
            <a:pPr marL="742950" lvl="1" indent="-285750">
              <a:buFont typeface="Arial" panose="020B0604020202020204" pitchFamily="34" charset="0"/>
              <a:buChar char="•"/>
            </a:pPr>
            <a:r>
              <a:rPr lang="nl-BE" dirty="0" err="1"/>
              <a:t>Referencing</a:t>
            </a:r>
            <a:r>
              <a:rPr lang="nl-BE" dirty="0"/>
              <a:t> </a:t>
            </a:r>
            <a:r>
              <a:rPr lang="nl-BE" dirty="0" err="1"/>
              <a:t>style</a:t>
            </a:r>
            <a:r>
              <a:rPr lang="nl-BE" dirty="0"/>
              <a:t> (incl. </a:t>
            </a:r>
            <a:r>
              <a:rPr lang="nl-BE" dirty="0" err="1"/>
              <a:t>tables</a:t>
            </a:r>
            <a:r>
              <a:rPr lang="nl-BE" dirty="0"/>
              <a:t>, </a:t>
            </a:r>
            <a:r>
              <a:rPr lang="nl-BE" dirty="0" err="1"/>
              <a:t>figures</a:t>
            </a:r>
            <a:r>
              <a:rPr lang="nl-BE" dirty="0"/>
              <a:t>, …)</a:t>
            </a:r>
          </a:p>
          <a:p>
            <a:pPr lvl="1"/>
            <a:endParaRPr lang="nl-BE" dirty="0"/>
          </a:p>
          <a:p>
            <a:pPr marL="285750" indent="-285750">
              <a:buFont typeface="Arial" panose="020B0604020202020204" pitchFamily="34" charset="0"/>
              <a:buChar char="•"/>
            </a:pPr>
            <a:r>
              <a:rPr lang="nl-BE" dirty="0" err="1"/>
              <a:t>Submitting</a:t>
            </a:r>
            <a:r>
              <a:rPr lang="nl-BE" dirty="0"/>
              <a:t> </a:t>
            </a:r>
            <a:r>
              <a:rPr lang="nl-BE" dirty="0" err="1"/>
              <a:t>your</a:t>
            </a:r>
            <a:r>
              <a:rPr lang="nl-BE" dirty="0"/>
              <a:t> manuscript</a:t>
            </a:r>
          </a:p>
          <a:p>
            <a:pPr marL="742950" lvl="1" indent="-285750">
              <a:buFont typeface="Arial" panose="020B0604020202020204" pitchFamily="34" charset="0"/>
              <a:buChar char="•"/>
            </a:pPr>
            <a:r>
              <a:rPr lang="nl-BE" dirty="0" err="1"/>
              <a:t>Submission</a:t>
            </a:r>
            <a:r>
              <a:rPr lang="nl-BE" dirty="0"/>
              <a:t> </a:t>
            </a:r>
            <a:r>
              <a:rPr lang="nl-BE" dirty="0" err="1"/>
              <a:t>rules</a:t>
            </a:r>
            <a:endParaRPr lang="nl-BE" dirty="0"/>
          </a:p>
          <a:p>
            <a:pPr marL="742950" lvl="1" indent="-285750">
              <a:buFont typeface="Arial" panose="020B0604020202020204" pitchFamily="34" charset="0"/>
              <a:buChar char="•"/>
            </a:pPr>
            <a:r>
              <a:rPr lang="nl-BE" dirty="0"/>
              <a:t>Online platform (</a:t>
            </a:r>
            <a:r>
              <a:rPr lang="nl-BE" dirty="0" err="1"/>
              <a:t>create</a:t>
            </a:r>
            <a:r>
              <a:rPr lang="nl-BE" dirty="0"/>
              <a:t> account)</a:t>
            </a:r>
          </a:p>
          <a:p>
            <a:pPr marL="742950" lvl="1" indent="-285750">
              <a:buFont typeface="Arial" panose="020B0604020202020204" pitchFamily="34" charset="0"/>
              <a:buChar char="•"/>
            </a:pPr>
            <a:r>
              <a:rPr lang="nl-BE" dirty="0"/>
              <a:t>Anonymization</a:t>
            </a:r>
          </a:p>
          <a:p>
            <a:pPr marL="742950" lvl="1" indent="-285750">
              <a:buFont typeface="Arial" panose="020B0604020202020204" pitchFamily="34" charset="0"/>
              <a:buChar char="•"/>
            </a:pPr>
            <a:r>
              <a:rPr lang="nl-BE" dirty="0" err="1"/>
              <a:t>Title</a:t>
            </a:r>
            <a:r>
              <a:rPr lang="nl-BE" dirty="0"/>
              <a:t>, </a:t>
            </a:r>
            <a:r>
              <a:rPr lang="nl-BE" dirty="0" err="1"/>
              <a:t>keywords</a:t>
            </a:r>
            <a:r>
              <a:rPr lang="nl-BE" dirty="0"/>
              <a:t>, abstract</a:t>
            </a:r>
          </a:p>
          <a:p>
            <a:pPr marL="742950" lvl="1" indent="-285750">
              <a:buFont typeface="Arial" panose="020B0604020202020204" pitchFamily="34" charset="0"/>
              <a:buChar char="•"/>
            </a:pPr>
            <a:endParaRPr lang="nl-BE" dirty="0"/>
          </a:p>
          <a:p>
            <a:pPr lvl="1"/>
            <a:endParaRPr lang="nl-BE" dirty="0"/>
          </a:p>
        </p:txBody>
      </p:sp>
      <p:pic>
        <p:nvPicPr>
          <p:cNvPr id="3" name="Picture 2"/>
          <p:cNvPicPr>
            <a:picLocks noChangeAspect="1"/>
          </p:cNvPicPr>
          <p:nvPr/>
        </p:nvPicPr>
        <p:blipFill>
          <a:blip r:embed="rId4"/>
          <a:stretch>
            <a:fillRect/>
          </a:stretch>
        </p:blipFill>
        <p:spPr>
          <a:xfrm>
            <a:off x="7340965" y="401108"/>
            <a:ext cx="1175062" cy="1675088"/>
          </a:xfrm>
          <a:prstGeom prst="rect">
            <a:avLst/>
          </a:prstGeom>
        </p:spPr>
      </p:pic>
      <p:pic>
        <p:nvPicPr>
          <p:cNvPr id="6" name="Picture 5"/>
          <p:cNvPicPr>
            <a:picLocks noChangeAspect="1"/>
          </p:cNvPicPr>
          <p:nvPr/>
        </p:nvPicPr>
        <p:blipFill>
          <a:blip r:embed="rId5"/>
          <a:stretch>
            <a:fillRect/>
          </a:stretch>
        </p:blipFill>
        <p:spPr>
          <a:xfrm>
            <a:off x="8602493" y="401108"/>
            <a:ext cx="3589507" cy="2692131"/>
          </a:xfrm>
          <a:prstGeom prst="rect">
            <a:avLst/>
          </a:prstGeom>
        </p:spPr>
      </p:pic>
      <p:pic>
        <p:nvPicPr>
          <p:cNvPr id="9" name="Picture 8"/>
          <p:cNvPicPr>
            <a:picLocks noChangeAspect="1"/>
          </p:cNvPicPr>
          <p:nvPr/>
        </p:nvPicPr>
        <p:blipFill>
          <a:blip r:embed="rId6"/>
          <a:stretch>
            <a:fillRect/>
          </a:stretch>
        </p:blipFill>
        <p:spPr>
          <a:xfrm>
            <a:off x="8516027" y="3050118"/>
            <a:ext cx="3524250" cy="1295400"/>
          </a:xfrm>
          <a:prstGeom prst="rect">
            <a:avLst/>
          </a:prstGeom>
        </p:spPr>
      </p:pic>
      <p:pic>
        <p:nvPicPr>
          <p:cNvPr id="10" name="Picture 9"/>
          <p:cNvPicPr>
            <a:picLocks noChangeAspect="1"/>
          </p:cNvPicPr>
          <p:nvPr/>
        </p:nvPicPr>
        <p:blipFill>
          <a:blip r:embed="rId7"/>
          <a:stretch>
            <a:fillRect/>
          </a:stretch>
        </p:blipFill>
        <p:spPr>
          <a:xfrm>
            <a:off x="9179228" y="4590807"/>
            <a:ext cx="1954691" cy="2025915"/>
          </a:xfrm>
          <a:prstGeom prst="rect">
            <a:avLst/>
          </a:prstGeom>
        </p:spPr>
      </p:pic>
    </p:spTree>
    <p:extLst>
      <p:ext uri="{BB962C8B-B14F-4D97-AF65-F5344CB8AC3E}">
        <p14:creationId xmlns:p14="http://schemas.microsoft.com/office/powerpoint/2010/main" val="361973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642984" y="258022"/>
            <a:ext cx="4626529" cy="6303645"/>
          </a:xfrm>
          <a:prstGeom prst="rect">
            <a:avLst/>
          </a:prstGeom>
        </p:spPr>
      </p:pic>
      <p:pic>
        <p:nvPicPr>
          <p:cNvPr id="2" name="Picture 1"/>
          <p:cNvPicPr>
            <a:picLocks noChangeAspect="1"/>
          </p:cNvPicPr>
          <p:nvPr/>
        </p:nvPicPr>
        <p:blipFill>
          <a:blip r:embed="rId3"/>
          <a:stretch>
            <a:fillRect/>
          </a:stretch>
        </p:blipFill>
        <p:spPr>
          <a:xfrm>
            <a:off x="9299644" y="5069213"/>
            <a:ext cx="2509736" cy="1405452"/>
          </a:xfrm>
          <a:prstGeom prst="rect">
            <a:avLst/>
          </a:prstGeom>
        </p:spPr>
      </p:pic>
      <p:pic>
        <p:nvPicPr>
          <p:cNvPr id="4" name="Picture 3"/>
          <p:cNvPicPr>
            <a:picLocks noChangeAspect="1"/>
          </p:cNvPicPr>
          <p:nvPr/>
        </p:nvPicPr>
        <p:blipFill>
          <a:blip r:embed="rId4"/>
          <a:stretch>
            <a:fillRect/>
          </a:stretch>
        </p:blipFill>
        <p:spPr>
          <a:xfrm>
            <a:off x="332565" y="388637"/>
            <a:ext cx="3626592" cy="1813296"/>
          </a:xfrm>
          <a:prstGeom prst="rect">
            <a:avLst/>
          </a:prstGeom>
        </p:spPr>
      </p:pic>
    </p:spTree>
    <p:extLst>
      <p:ext uri="{BB962C8B-B14F-4D97-AF65-F5344CB8AC3E}">
        <p14:creationId xmlns:p14="http://schemas.microsoft.com/office/powerpoint/2010/main" val="143067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0851" y="654050"/>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Handle reviews</a:t>
            </a:r>
          </a:p>
        </p:txBody>
      </p:sp>
      <p:pic>
        <p:nvPicPr>
          <p:cNvPr id="6146" name="Picture 2" descr="Image result for peer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6" y="885295"/>
            <a:ext cx="6858000" cy="26479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57199" y="1969692"/>
            <a:ext cx="3469217" cy="2287981"/>
          </a:xfrm>
          <a:prstGeom prst="rect">
            <a:avLst/>
          </a:prstGeom>
        </p:spPr>
      </p:pic>
      <p:pic>
        <p:nvPicPr>
          <p:cNvPr id="10" name="Picture 9"/>
          <p:cNvPicPr>
            <a:picLocks noChangeAspect="1"/>
          </p:cNvPicPr>
          <p:nvPr/>
        </p:nvPicPr>
        <p:blipFill>
          <a:blip r:embed="rId4"/>
          <a:stretch>
            <a:fillRect/>
          </a:stretch>
        </p:blipFill>
        <p:spPr>
          <a:xfrm>
            <a:off x="5579533" y="3555176"/>
            <a:ext cx="4088342" cy="3069461"/>
          </a:xfrm>
          <a:prstGeom prst="rect">
            <a:avLst/>
          </a:prstGeom>
        </p:spPr>
      </p:pic>
    </p:spTree>
    <p:extLst>
      <p:ext uri="{BB962C8B-B14F-4D97-AF65-F5344CB8AC3E}">
        <p14:creationId xmlns:p14="http://schemas.microsoft.com/office/powerpoint/2010/main" val="143161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80484" y="627591"/>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Publishing (open access)</a:t>
            </a:r>
          </a:p>
        </p:txBody>
      </p:sp>
      <p:pic>
        <p:nvPicPr>
          <p:cNvPr id="8" name="Picture 7"/>
          <p:cNvPicPr>
            <a:picLocks noChangeAspect="1"/>
          </p:cNvPicPr>
          <p:nvPr/>
        </p:nvPicPr>
        <p:blipFill>
          <a:blip r:embed="rId2"/>
          <a:stretch>
            <a:fillRect/>
          </a:stretch>
        </p:blipFill>
        <p:spPr>
          <a:xfrm>
            <a:off x="989658" y="2438399"/>
            <a:ext cx="4818475" cy="3335867"/>
          </a:xfrm>
          <a:prstGeom prst="rect">
            <a:avLst/>
          </a:prstGeom>
        </p:spPr>
      </p:pic>
      <p:pic>
        <p:nvPicPr>
          <p:cNvPr id="717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866" y="2419961"/>
            <a:ext cx="4747271" cy="328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1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Academic work implies writing and publishing</a:t>
            </a:r>
          </a:p>
        </p:txBody>
      </p:sp>
      <p:sp>
        <p:nvSpPr>
          <p:cNvPr id="3" name="Content Placeholder 2"/>
          <p:cNvSpPr>
            <a:spLocks noGrp="1"/>
          </p:cNvSpPr>
          <p:nvPr>
            <p:ph idx="1"/>
          </p:nvPr>
        </p:nvSpPr>
        <p:spPr/>
        <p:txBody>
          <a:bodyPr>
            <a:normAutofit fontScale="70000" lnSpcReduction="20000"/>
          </a:bodyPr>
          <a:lstStyle/>
          <a:p>
            <a:endParaRPr lang="nl-BE" dirty="0"/>
          </a:p>
          <a:p>
            <a:r>
              <a:rPr lang="nl-BE" dirty="0" err="1"/>
              <a:t>Tension</a:t>
            </a:r>
            <a:r>
              <a:rPr lang="nl-BE" dirty="0"/>
              <a:t>: </a:t>
            </a:r>
            <a:r>
              <a:rPr lang="nl-BE" dirty="0" err="1"/>
              <a:t>your</a:t>
            </a:r>
            <a:r>
              <a:rPr lang="nl-BE" dirty="0"/>
              <a:t> </a:t>
            </a:r>
            <a:r>
              <a:rPr lang="nl-BE" dirty="0" err="1"/>
              <a:t>academic</a:t>
            </a:r>
            <a:r>
              <a:rPr lang="nl-BE" dirty="0"/>
              <a:t> </a:t>
            </a:r>
            <a:r>
              <a:rPr lang="nl-BE" dirty="0" err="1"/>
              <a:t>interests</a:t>
            </a:r>
            <a:r>
              <a:rPr lang="nl-BE" dirty="0"/>
              <a:t> &amp; </a:t>
            </a:r>
            <a:r>
              <a:rPr lang="nl-BE" dirty="0" err="1"/>
              <a:t>external</a:t>
            </a:r>
            <a:r>
              <a:rPr lang="nl-BE" dirty="0"/>
              <a:t> (but </a:t>
            </a:r>
            <a:r>
              <a:rPr lang="nl-BE" dirty="0" err="1"/>
              <a:t>often</a:t>
            </a:r>
            <a:r>
              <a:rPr lang="nl-BE" dirty="0"/>
              <a:t> pressing) </a:t>
            </a:r>
            <a:r>
              <a:rPr lang="nl-BE" dirty="0" err="1"/>
              <a:t>requirements</a:t>
            </a:r>
            <a:endParaRPr lang="nl-BE" dirty="0"/>
          </a:p>
          <a:p>
            <a:endParaRPr lang="nl-BE" dirty="0"/>
          </a:p>
          <a:p>
            <a:r>
              <a:rPr lang="nl-BE" dirty="0" err="1"/>
              <a:t>Why</a:t>
            </a:r>
            <a:r>
              <a:rPr lang="nl-BE" dirty="0"/>
              <a:t> </a:t>
            </a:r>
            <a:r>
              <a:rPr lang="nl-BE" dirty="0" err="1"/>
              <a:t>publishing</a:t>
            </a:r>
            <a:r>
              <a:rPr lang="nl-BE" dirty="0"/>
              <a:t>? </a:t>
            </a:r>
            <a:r>
              <a:rPr lang="nl-BE" dirty="0" err="1"/>
              <a:t>Why</a:t>
            </a:r>
            <a:r>
              <a:rPr lang="nl-BE" dirty="0"/>
              <a:t> making </a:t>
            </a:r>
            <a:r>
              <a:rPr lang="nl-BE" dirty="0" err="1"/>
              <a:t>something</a:t>
            </a:r>
            <a:r>
              <a:rPr lang="nl-BE" dirty="0"/>
              <a:t> public?</a:t>
            </a:r>
          </a:p>
          <a:p>
            <a:endParaRPr lang="nl-BE" dirty="0"/>
          </a:p>
          <a:p>
            <a:r>
              <a:rPr lang="nl-BE" dirty="0" err="1"/>
              <a:t>Considerations</a:t>
            </a:r>
            <a:r>
              <a:rPr lang="nl-BE" dirty="0"/>
              <a:t>:</a:t>
            </a:r>
          </a:p>
          <a:p>
            <a:pPr lvl="1"/>
            <a:r>
              <a:rPr lang="nl-BE" dirty="0" err="1"/>
              <a:t>what</a:t>
            </a:r>
            <a:r>
              <a:rPr lang="nl-BE" dirty="0"/>
              <a:t> is </a:t>
            </a:r>
            <a:r>
              <a:rPr lang="nl-BE" dirty="0" err="1"/>
              <a:t>your</a:t>
            </a:r>
            <a:r>
              <a:rPr lang="nl-BE" dirty="0"/>
              <a:t> </a:t>
            </a:r>
            <a:r>
              <a:rPr lang="nl-BE" dirty="0" err="1"/>
              <a:t>aim</a:t>
            </a:r>
            <a:r>
              <a:rPr lang="nl-BE" dirty="0"/>
              <a:t>? (</a:t>
            </a:r>
            <a:r>
              <a:rPr lang="nl-BE" dirty="0" err="1"/>
              <a:t>discussion</a:t>
            </a:r>
            <a:r>
              <a:rPr lang="nl-BE" dirty="0"/>
              <a:t> </a:t>
            </a:r>
            <a:r>
              <a:rPr lang="nl-BE" dirty="0" err="1"/>
              <a:t>with</a:t>
            </a:r>
            <a:r>
              <a:rPr lang="nl-BE" dirty="0"/>
              <a:t> </a:t>
            </a:r>
            <a:r>
              <a:rPr lang="nl-BE" dirty="0" err="1"/>
              <a:t>peers</a:t>
            </a:r>
            <a:r>
              <a:rPr lang="nl-BE" dirty="0"/>
              <a:t>, </a:t>
            </a:r>
            <a:r>
              <a:rPr lang="nl-BE" dirty="0" err="1"/>
              <a:t>informing</a:t>
            </a:r>
            <a:r>
              <a:rPr lang="nl-BE" dirty="0"/>
              <a:t> field of </a:t>
            </a:r>
            <a:r>
              <a:rPr lang="nl-BE" dirty="0" err="1"/>
              <a:t>practice</a:t>
            </a:r>
            <a:r>
              <a:rPr lang="nl-BE" dirty="0"/>
              <a:t>, </a:t>
            </a:r>
            <a:r>
              <a:rPr lang="nl-BE" dirty="0" err="1"/>
              <a:t>intervening</a:t>
            </a:r>
            <a:r>
              <a:rPr lang="nl-BE" dirty="0"/>
              <a:t> in </a:t>
            </a:r>
            <a:r>
              <a:rPr lang="nl-BE" dirty="0" err="1"/>
              <a:t>social</a:t>
            </a:r>
            <a:r>
              <a:rPr lang="nl-BE" dirty="0"/>
              <a:t> </a:t>
            </a:r>
            <a:r>
              <a:rPr lang="nl-BE" dirty="0" err="1"/>
              <a:t>debates</a:t>
            </a:r>
            <a:r>
              <a:rPr lang="nl-BE" dirty="0"/>
              <a:t>, </a:t>
            </a:r>
            <a:r>
              <a:rPr lang="nl-BE" dirty="0" err="1"/>
              <a:t>informing</a:t>
            </a:r>
            <a:r>
              <a:rPr lang="nl-BE" dirty="0"/>
              <a:t> policy makers …)</a:t>
            </a:r>
          </a:p>
          <a:p>
            <a:pPr lvl="1"/>
            <a:r>
              <a:rPr lang="nl-BE" dirty="0" err="1"/>
              <a:t>who</a:t>
            </a:r>
            <a:r>
              <a:rPr lang="nl-BE" dirty="0"/>
              <a:t> is </a:t>
            </a:r>
            <a:r>
              <a:rPr lang="nl-BE" dirty="0" err="1"/>
              <a:t>your</a:t>
            </a:r>
            <a:r>
              <a:rPr lang="nl-BE" dirty="0"/>
              <a:t> </a:t>
            </a:r>
            <a:r>
              <a:rPr lang="nl-BE" dirty="0" err="1"/>
              <a:t>audience</a:t>
            </a:r>
            <a:r>
              <a:rPr lang="nl-BE" dirty="0"/>
              <a:t>? (</a:t>
            </a:r>
            <a:r>
              <a:rPr lang="nl-BE" dirty="0" err="1"/>
              <a:t>general-specific</a:t>
            </a:r>
            <a:r>
              <a:rPr lang="nl-BE" dirty="0"/>
              <a:t>, </a:t>
            </a:r>
            <a:r>
              <a:rPr lang="nl-BE" dirty="0" err="1"/>
              <a:t>national</a:t>
            </a:r>
            <a:r>
              <a:rPr lang="nl-BE" dirty="0"/>
              <a:t>/</a:t>
            </a:r>
            <a:r>
              <a:rPr lang="nl-BE" dirty="0" err="1"/>
              <a:t>regional-international</a:t>
            </a:r>
            <a:r>
              <a:rPr lang="nl-BE" dirty="0"/>
              <a:t>, …)</a:t>
            </a:r>
          </a:p>
          <a:p>
            <a:pPr lvl="1"/>
            <a:r>
              <a:rPr lang="nl-BE" dirty="0" err="1"/>
              <a:t>what</a:t>
            </a:r>
            <a:r>
              <a:rPr lang="nl-BE" dirty="0"/>
              <a:t> kind of research? (project </a:t>
            </a:r>
            <a:r>
              <a:rPr lang="nl-BE" dirty="0" err="1"/>
              <a:t>related</a:t>
            </a:r>
            <a:r>
              <a:rPr lang="nl-BE" dirty="0"/>
              <a:t>/case </a:t>
            </a:r>
            <a:r>
              <a:rPr lang="nl-BE" dirty="0" err="1"/>
              <a:t>study</a:t>
            </a:r>
            <a:r>
              <a:rPr lang="nl-BE" dirty="0"/>
              <a:t> </a:t>
            </a:r>
            <a:r>
              <a:rPr lang="nl-BE" dirty="0" err="1"/>
              <a:t>reporing</a:t>
            </a:r>
            <a:r>
              <a:rPr lang="nl-BE" dirty="0"/>
              <a:t>, long term research </a:t>
            </a:r>
            <a:r>
              <a:rPr lang="nl-BE" dirty="0" err="1"/>
              <a:t>and</a:t>
            </a:r>
            <a:r>
              <a:rPr lang="nl-BE" dirty="0"/>
              <a:t> </a:t>
            </a:r>
            <a:r>
              <a:rPr lang="nl-BE" dirty="0" err="1"/>
              <a:t>theoretically</a:t>
            </a:r>
            <a:r>
              <a:rPr lang="nl-BE" dirty="0"/>
              <a:t>/</a:t>
            </a:r>
            <a:r>
              <a:rPr lang="nl-BE" dirty="0" err="1"/>
              <a:t>conceptually</a:t>
            </a:r>
            <a:r>
              <a:rPr lang="nl-BE" dirty="0"/>
              <a:t> </a:t>
            </a:r>
            <a:r>
              <a:rPr lang="nl-BE" dirty="0" err="1"/>
              <a:t>oriented</a:t>
            </a:r>
            <a:r>
              <a:rPr lang="nl-BE" dirty="0"/>
              <a:t>, …)</a:t>
            </a:r>
          </a:p>
          <a:p>
            <a:pPr marL="457200" lvl="1" indent="0">
              <a:buNone/>
            </a:pPr>
            <a:endParaRPr lang="nl-BE" dirty="0"/>
          </a:p>
          <a:p>
            <a:r>
              <a:rPr lang="nl-BE" dirty="0"/>
              <a:t>Several possibilities: reports, blogs, opinion papers, ‘professional’ journals, academic books, (inter)national academic journals, … </a:t>
            </a:r>
          </a:p>
          <a:p>
            <a:r>
              <a:rPr lang="nl-BE" dirty="0"/>
              <a:t>How to write: see </a:t>
            </a:r>
            <a:r>
              <a:rPr lang="nl-BE" dirty="0">
                <a:hlinkClick r:id="rId2"/>
              </a:rPr>
              <a:t>https://patthomson.net</a:t>
            </a:r>
            <a:endParaRPr lang="nl-BE" dirty="0"/>
          </a:p>
          <a:p>
            <a:pPr marL="0" indent="0">
              <a:buNone/>
            </a:pPr>
            <a:endParaRPr lang="nl-BE" dirty="0"/>
          </a:p>
          <a:p>
            <a:endParaRPr lang="nl-BE" dirty="0"/>
          </a:p>
          <a:p>
            <a:endParaRPr lang="nl-BE" dirty="0"/>
          </a:p>
        </p:txBody>
      </p:sp>
    </p:spTree>
    <p:extLst>
      <p:ext uri="{BB962C8B-B14F-4D97-AF65-F5344CB8AC3E}">
        <p14:creationId xmlns:p14="http://schemas.microsoft.com/office/powerpoint/2010/main" val="147845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41774" y="357188"/>
            <a:ext cx="1457325" cy="2181225"/>
          </a:xfrm>
          <a:prstGeom prst="rect">
            <a:avLst/>
          </a:prstGeom>
        </p:spPr>
      </p:pic>
      <p:pic>
        <p:nvPicPr>
          <p:cNvPr id="5" name="Picture 4"/>
          <p:cNvPicPr>
            <a:picLocks noChangeAspect="1"/>
          </p:cNvPicPr>
          <p:nvPr/>
        </p:nvPicPr>
        <p:blipFill>
          <a:blip r:embed="rId4"/>
          <a:stretch>
            <a:fillRect/>
          </a:stretch>
        </p:blipFill>
        <p:spPr>
          <a:xfrm>
            <a:off x="4715217" y="1648918"/>
            <a:ext cx="1428750" cy="2038350"/>
          </a:xfrm>
          <a:prstGeom prst="rect">
            <a:avLst/>
          </a:prstGeom>
        </p:spPr>
      </p:pic>
      <p:pic>
        <p:nvPicPr>
          <p:cNvPr id="1030" name="Picture 6" descr="Image result for ETR&amp;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3467" y="198072"/>
            <a:ext cx="1207559" cy="19127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mputers and human behavi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29" y="448733"/>
            <a:ext cx="1205004" cy="17700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journal of advances in education resear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4908" y="3572934"/>
            <a:ext cx="1238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ducational research international journ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477" y="4792134"/>
            <a:ext cx="1464397" cy="1870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a:off x="3096682" y="3776132"/>
            <a:ext cx="1241425" cy="1655233"/>
          </a:xfrm>
          <a:prstGeom prst="rect">
            <a:avLst/>
          </a:prstGeom>
        </p:spPr>
      </p:pic>
      <p:pic>
        <p:nvPicPr>
          <p:cNvPr id="7" name="Picture 6"/>
          <p:cNvPicPr>
            <a:picLocks noChangeAspect="1"/>
          </p:cNvPicPr>
          <p:nvPr/>
        </p:nvPicPr>
        <p:blipFill>
          <a:blip r:embed="rId10"/>
          <a:stretch>
            <a:fillRect/>
          </a:stretch>
        </p:blipFill>
        <p:spPr>
          <a:xfrm>
            <a:off x="4648200" y="4618871"/>
            <a:ext cx="1228195" cy="1862361"/>
          </a:xfrm>
          <a:prstGeom prst="rect">
            <a:avLst/>
          </a:prstGeom>
        </p:spPr>
      </p:pic>
      <p:pic>
        <p:nvPicPr>
          <p:cNvPr id="8" name="Picture 8" descr="Image result for Teaching and teacher educa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24534" y="663174"/>
            <a:ext cx="1410757" cy="1918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Pedagogy, Culture and Socie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1197" y="1007533"/>
            <a:ext cx="1247403" cy="17451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ritical Studies in 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59933" y="2555087"/>
            <a:ext cx="1333500" cy="18957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eoría de la Educación. Revista Interuniversitar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63706" y="3022600"/>
            <a:ext cx="1325562" cy="1931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5"/>
          <a:stretch>
            <a:fillRect/>
          </a:stretch>
        </p:blipFill>
        <p:spPr>
          <a:xfrm>
            <a:off x="8450791" y="4369491"/>
            <a:ext cx="1260475" cy="1867795"/>
          </a:xfrm>
          <a:prstGeom prst="rect">
            <a:avLst/>
          </a:prstGeom>
        </p:spPr>
      </p:pic>
    </p:spTree>
    <p:extLst>
      <p:ext uri="{BB962C8B-B14F-4D97-AF65-F5344CB8AC3E}">
        <p14:creationId xmlns:p14="http://schemas.microsoft.com/office/powerpoint/2010/main" val="12451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81500" y="590550"/>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Conceiving</a:t>
            </a:r>
            <a:r>
              <a:rPr lang="nl-BE" dirty="0"/>
              <a:t> </a:t>
            </a:r>
            <a:r>
              <a:rPr lang="nl-BE" dirty="0" err="1"/>
              <a:t>article</a:t>
            </a:r>
            <a:endParaRPr lang="nl-BE" dirty="0"/>
          </a:p>
        </p:txBody>
      </p:sp>
      <p:sp>
        <p:nvSpPr>
          <p:cNvPr id="3" name="Rounded Rectangle 2"/>
          <p:cNvSpPr/>
          <p:nvPr/>
        </p:nvSpPr>
        <p:spPr>
          <a:xfrm>
            <a:off x="5340351" y="1781175"/>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Selecting</a:t>
            </a:r>
            <a:r>
              <a:rPr lang="nl-BE" dirty="0"/>
              <a:t> </a:t>
            </a:r>
            <a:r>
              <a:rPr lang="nl-BE" dirty="0" err="1"/>
              <a:t>journal</a:t>
            </a:r>
            <a:endParaRPr lang="nl-BE" dirty="0"/>
          </a:p>
        </p:txBody>
      </p:sp>
      <p:sp>
        <p:nvSpPr>
          <p:cNvPr id="4" name="Rounded Rectangle 3"/>
          <p:cNvSpPr/>
          <p:nvPr/>
        </p:nvSpPr>
        <p:spPr>
          <a:xfrm>
            <a:off x="6498167" y="2956983"/>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Preparing </a:t>
            </a:r>
            <a:r>
              <a:rPr lang="nl-BE" dirty="0" err="1"/>
              <a:t>article</a:t>
            </a:r>
            <a:r>
              <a:rPr lang="nl-BE" dirty="0"/>
              <a:t> </a:t>
            </a:r>
            <a:r>
              <a:rPr lang="nl-BE" dirty="0" err="1"/>
              <a:t>for</a:t>
            </a:r>
            <a:r>
              <a:rPr lang="nl-BE" dirty="0"/>
              <a:t> </a:t>
            </a:r>
            <a:r>
              <a:rPr lang="nl-BE" dirty="0" err="1"/>
              <a:t>journal</a:t>
            </a:r>
            <a:r>
              <a:rPr lang="nl-BE" dirty="0"/>
              <a:t> / </a:t>
            </a:r>
            <a:r>
              <a:rPr lang="nl-BE" dirty="0" err="1"/>
              <a:t>submitting</a:t>
            </a:r>
            <a:endParaRPr lang="nl-BE" dirty="0"/>
          </a:p>
        </p:txBody>
      </p:sp>
      <p:sp>
        <p:nvSpPr>
          <p:cNvPr id="5" name="Rounded Rectangle 4"/>
          <p:cNvSpPr/>
          <p:nvPr/>
        </p:nvSpPr>
        <p:spPr>
          <a:xfrm>
            <a:off x="7644343" y="4158192"/>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Handle reviews</a:t>
            </a:r>
          </a:p>
        </p:txBody>
      </p:sp>
      <p:sp>
        <p:nvSpPr>
          <p:cNvPr id="6" name="Rounded Rectangle 5"/>
          <p:cNvSpPr/>
          <p:nvPr/>
        </p:nvSpPr>
        <p:spPr>
          <a:xfrm>
            <a:off x="8986309" y="5477933"/>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Publishing (open access)</a:t>
            </a:r>
          </a:p>
        </p:txBody>
      </p:sp>
      <p:pic>
        <p:nvPicPr>
          <p:cNvPr id="9" name="Picture 8"/>
          <p:cNvPicPr>
            <a:picLocks noChangeAspect="1"/>
          </p:cNvPicPr>
          <p:nvPr/>
        </p:nvPicPr>
        <p:blipFill>
          <a:blip r:embed="rId3"/>
          <a:stretch>
            <a:fillRect/>
          </a:stretch>
        </p:blipFill>
        <p:spPr>
          <a:xfrm>
            <a:off x="195470" y="152400"/>
            <a:ext cx="2795380" cy="2000250"/>
          </a:xfrm>
          <a:prstGeom prst="rect">
            <a:avLst/>
          </a:prstGeom>
        </p:spPr>
      </p:pic>
      <p:sp>
        <p:nvSpPr>
          <p:cNvPr id="10" name="Right Arrow 9"/>
          <p:cNvSpPr/>
          <p:nvPr/>
        </p:nvSpPr>
        <p:spPr>
          <a:xfrm>
            <a:off x="3209925" y="933450"/>
            <a:ext cx="914400" cy="20955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6111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Different types of research articles</a:t>
            </a:r>
          </a:p>
          <a:p>
            <a:pPr marL="914400" lvl="1" indent="-457200">
              <a:buFont typeface="+mj-lt"/>
              <a:buAutoNum type="arabicPeriod"/>
            </a:pPr>
            <a:r>
              <a:rPr lang="en-US" sz="2000" dirty="0"/>
              <a:t>Empirical study</a:t>
            </a:r>
          </a:p>
          <a:p>
            <a:pPr marL="914400" lvl="1" indent="-457200">
              <a:buFont typeface="+mj-lt"/>
              <a:buAutoNum type="arabicPeriod"/>
            </a:pPr>
            <a:r>
              <a:rPr lang="en-US" sz="2000" dirty="0"/>
              <a:t>Literature review</a:t>
            </a:r>
          </a:p>
          <a:p>
            <a:pPr marL="914400" lvl="1" indent="-457200">
              <a:buFont typeface="+mj-lt"/>
              <a:buAutoNum type="arabicPeriod"/>
            </a:pPr>
            <a:r>
              <a:rPr lang="en-US" sz="2000" dirty="0"/>
              <a:t>Theoretical article</a:t>
            </a:r>
          </a:p>
          <a:p>
            <a:pPr marL="914400" lvl="1" indent="-457200">
              <a:buFont typeface="+mj-lt"/>
              <a:buAutoNum type="arabicPeriod"/>
            </a:pPr>
            <a:r>
              <a:rPr lang="en-US" sz="2000" dirty="0"/>
              <a:t>Methodological article</a:t>
            </a:r>
          </a:p>
          <a:p>
            <a:pPr marL="914400" lvl="1" indent="-457200">
              <a:buFont typeface="+mj-lt"/>
              <a:buAutoNum type="arabicPeriod"/>
            </a:pPr>
            <a:r>
              <a:rPr lang="en-US" sz="2000" dirty="0"/>
              <a:t>Case study</a:t>
            </a:r>
          </a:p>
          <a:p>
            <a:pPr marL="914400" lvl="1" indent="-457200">
              <a:buFont typeface="+mj-lt"/>
              <a:buAutoNum type="arabicPeriod"/>
            </a:pPr>
            <a:r>
              <a:rPr lang="en-US" sz="2000" dirty="0"/>
              <a:t>Other types of articles, including book reviews, brief reports, comments to articles, …</a:t>
            </a:r>
          </a:p>
          <a:p>
            <a:endParaRPr lang="en-US" dirty="0"/>
          </a:p>
        </p:txBody>
      </p:sp>
      <p:sp>
        <p:nvSpPr>
          <p:cNvPr id="4" name="Rounded Rectangle 3"/>
          <p:cNvSpPr/>
          <p:nvPr/>
        </p:nvSpPr>
        <p:spPr>
          <a:xfrm>
            <a:off x="752475" y="523875"/>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Conceiving</a:t>
            </a:r>
            <a:r>
              <a:rPr lang="nl-BE" dirty="0"/>
              <a:t> </a:t>
            </a:r>
            <a:r>
              <a:rPr lang="nl-BE" dirty="0" err="1"/>
              <a:t>article</a:t>
            </a:r>
            <a:endParaRPr lang="nl-BE" dirty="0"/>
          </a:p>
        </p:txBody>
      </p:sp>
    </p:spTree>
    <p:extLst>
      <p:ext uri="{BB962C8B-B14F-4D97-AF65-F5344CB8AC3E}">
        <p14:creationId xmlns:p14="http://schemas.microsoft.com/office/powerpoint/2010/main" val="3292146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2475" y="523875"/>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Conceiving</a:t>
            </a:r>
            <a:r>
              <a:rPr lang="nl-BE" dirty="0"/>
              <a:t> </a:t>
            </a:r>
            <a:r>
              <a:rPr lang="nl-BE" dirty="0" err="1"/>
              <a:t>article</a:t>
            </a:r>
            <a:endParaRPr lang="nl-BE" dirty="0"/>
          </a:p>
        </p:txBody>
      </p:sp>
      <p:pic>
        <p:nvPicPr>
          <p:cNvPr id="9" name="Picture 8"/>
          <p:cNvPicPr>
            <a:picLocks noChangeAspect="1"/>
          </p:cNvPicPr>
          <p:nvPr/>
        </p:nvPicPr>
        <p:blipFill>
          <a:blip r:embed="rId3"/>
          <a:stretch>
            <a:fillRect/>
          </a:stretch>
        </p:blipFill>
        <p:spPr>
          <a:xfrm>
            <a:off x="6417493" y="523875"/>
            <a:ext cx="4857750" cy="6064091"/>
          </a:xfrm>
          <a:prstGeom prst="rect">
            <a:avLst/>
          </a:prstGeom>
        </p:spPr>
      </p:pic>
      <p:pic>
        <p:nvPicPr>
          <p:cNvPr id="11" name="Picture 10"/>
          <p:cNvPicPr>
            <a:picLocks noChangeAspect="1"/>
          </p:cNvPicPr>
          <p:nvPr/>
        </p:nvPicPr>
        <p:blipFill>
          <a:blip r:embed="rId4"/>
          <a:stretch>
            <a:fillRect/>
          </a:stretch>
        </p:blipFill>
        <p:spPr>
          <a:xfrm>
            <a:off x="759141" y="2963517"/>
            <a:ext cx="4557713" cy="3421856"/>
          </a:xfrm>
          <a:prstGeom prst="rect">
            <a:avLst/>
          </a:prstGeom>
        </p:spPr>
      </p:pic>
    </p:spTree>
    <p:extLst>
      <p:ext uri="{BB962C8B-B14F-4D97-AF65-F5344CB8AC3E}">
        <p14:creationId xmlns:p14="http://schemas.microsoft.com/office/powerpoint/2010/main" val="285835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629319" y="2055043"/>
            <a:ext cx="3968685" cy="18947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An </a:t>
            </a:r>
            <a:r>
              <a:rPr lang="nl-BE" dirty="0" err="1"/>
              <a:t>example</a:t>
            </a:r>
            <a:r>
              <a:rPr lang="nl-BE" dirty="0"/>
              <a:t>…</a:t>
            </a:r>
          </a:p>
        </p:txBody>
      </p:sp>
    </p:spTree>
    <p:extLst>
      <p:ext uri="{BB962C8B-B14F-4D97-AF65-F5344CB8AC3E}">
        <p14:creationId xmlns:p14="http://schemas.microsoft.com/office/powerpoint/2010/main" val="253093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604" y="803064"/>
            <a:ext cx="7587615" cy="7840980"/>
          </a:xfrm>
          <a:prstGeom prst="rect">
            <a:avLst/>
          </a:prstGeom>
        </p:spPr>
      </p:pic>
      <p:sp>
        <p:nvSpPr>
          <p:cNvPr id="4" name="Oval 3"/>
          <p:cNvSpPr/>
          <p:nvPr/>
        </p:nvSpPr>
        <p:spPr>
          <a:xfrm>
            <a:off x="2276401" y="3628515"/>
            <a:ext cx="5817817" cy="2464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Oval 4"/>
          <p:cNvSpPr/>
          <p:nvPr/>
        </p:nvSpPr>
        <p:spPr>
          <a:xfrm>
            <a:off x="369150" y="5065160"/>
            <a:ext cx="1613762" cy="11096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5"/>
          <p:cNvSpPr/>
          <p:nvPr/>
        </p:nvSpPr>
        <p:spPr>
          <a:xfrm>
            <a:off x="-102742" y="558796"/>
            <a:ext cx="6996702" cy="1300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14945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Breitbild</PresentationFormat>
  <Paragraphs>102</Paragraphs>
  <Slides>24</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ＭＳ Ｐゴシック</vt:lpstr>
      <vt:lpstr>Arial</vt:lpstr>
      <vt:lpstr>Calibri</vt:lpstr>
      <vt:lpstr>Calibri Light</vt:lpstr>
      <vt:lpstr>Garamond</vt:lpstr>
      <vt:lpstr>Office Theme</vt:lpstr>
      <vt:lpstr>Writing for your research community, writing for thr European Educational Research Journal (EERJ) </vt:lpstr>
      <vt:lpstr>PowerPoint-Präsentation</vt:lpstr>
      <vt:lpstr>Academic work implies writing and publishing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dc:title>
  <dc:creator>Jan Elen</dc:creator>
  <cp:lastModifiedBy>dow</cp:lastModifiedBy>
  <cp:revision>60</cp:revision>
  <dcterms:created xsi:type="dcterms:W3CDTF">2017-10-01T12:12:49Z</dcterms:created>
  <dcterms:modified xsi:type="dcterms:W3CDTF">2021-09-08T06:34:22Z</dcterms:modified>
</cp:coreProperties>
</file>